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  <p:embeddedFont>
      <p:font typeface="Lexend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22" Type="http://schemas.openxmlformats.org/officeDocument/2006/relationships/font" Target="fonts/Lato-italic.fntdata"/><Relationship Id="rId21" Type="http://schemas.openxmlformats.org/officeDocument/2006/relationships/font" Target="fonts/Lato-bold.fntdata"/><Relationship Id="rId24" Type="http://schemas.openxmlformats.org/officeDocument/2006/relationships/font" Target="fonts/Lexend-regular.fntdata"/><Relationship Id="rId23" Type="http://schemas.openxmlformats.org/officeDocument/2006/relationships/font" Target="fonts/La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19" Type="http://schemas.openxmlformats.org/officeDocument/2006/relationships/font" Target="fonts/Raleway-boldItalic.fntdata"/><Relationship Id="rId18" Type="http://schemas.openxmlformats.org/officeDocument/2006/relationships/font" Target="fonts/Raleway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229852558a_0_5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229852558a_0_5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29852558a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29852558a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229852558a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g3229852558a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229852558a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3229852558a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229852558a_0_5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3229852558a_0_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229852558a_0_5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g3229852558a_0_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229852558a_0_5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3229852558a_0_5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229852558a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229852558a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229852558a_0_5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229852558a_0_5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8.jp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hyperlink" Target="http://www.youtube.com/watch?v=eGKYxGnq6_A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8.jp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hyperlink" Target="http://www.youtube.com/watch?v=eGKYxGnq6_A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8.jp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hyperlink" Target="http://www.youtube.com/watch?v=eGKYxGnq6_A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8.jp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hyperlink" Target="http://www.youtube.com/watch?v=eGKYxGnq6_A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8.jpg"/><Relationship Id="rId5" Type="http://schemas.openxmlformats.org/officeDocument/2006/relationships/image" Target="../media/image3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hyperlink" Target="http://www.youtube.com/watch?v=eGKYxGnq6_A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4627800" cy="26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900">
                <a:latin typeface="Lexend"/>
                <a:ea typeface="Lexend"/>
                <a:cs typeface="Lexend"/>
                <a:sym typeface="Lexend"/>
              </a:rPr>
              <a:t>I can define and compare </a:t>
            </a:r>
            <a:r>
              <a:rPr lang="en" sz="2900">
                <a:latin typeface="Lexend"/>
                <a:ea typeface="Lexend"/>
                <a:cs typeface="Lexend"/>
                <a:sym typeface="Lexend"/>
              </a:rPr>
              <a:t>firsthand</a:t>
            </a:r>
            <a:r>
              <a:rPr b="0" lang="en" sz="2900">
                <a:latin typeface="Lexend"/>
                <a:ea typeface="Lexend"/>
                <a:cs typeface="Lexend"/>
                <a:sym typeface="Lexend"/>
              </a:rPr>
              <a:t> and </a:t>
            </a:r>
            <a:r>
              <a:rPr lang="en" sz="2900">
                <a:latin typeface="Lexend"/>
                <a:ea typeface="Lexend"/>
                <a:cs typeface="Lexend"/>
                <a:sym typeface="Lexend"/>
              </a:rPr>
              <a:t>secondhand </a:t>
            </a:r>
            <a:r>
              <a:rPr b="0" lang="en" sz="2900">
                <a:latin typeface="Lexend"/>
                <a:ea typeface="Lexend"/>
                <a:cs typeface="Lexend"/>
                <a:sym typeface="Lexend"/>
              </a:rPr>
              <a:t>accounts. </a:t>
            </a:r>
            <a:endParaRPr b="0" sz="29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0500" y="2571750"/>
            <a:ext cx="246697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Exit Ticket</a:t>
            </a:r>
            <a:endParaRPr/>
          </a:p>
        </p:txBody>
      </p:sp>
      <p:sp>
        <p:nvSpPr>
          <p:cNvPr id="170" name="Google Shape;170;p22"/>
          <p:cNvSpPr txBox="1"/>
          <p:nvPr>
            <p:ph idx="2" type="body"/>
          </p:nvPr>
        </p:nvSpPr>
        <p:spPr>
          <a:xfrm>
            <a:off x="4770075" y="768000"/>
            <a:ext cx="3778500" cy="36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Lexend"/>
                <a:ea typeface="Lexend"/>
                <a:cs typeface="Lexend"/>
                <a:sym typeface="Lexend"/>
              </a:rPr>
              <a:t>3- Write 3 things you learned about Mamie Tape.</a:t>
            </a:r>
            <a:endParaRPr sz="2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latin typeface="Lexend"/>
                <a:ea typeface="Lexend"/>
                <a:cs typeface="Lexend"/>
                <a:sym typeface="Lexend"/>
              </a:rPr>
              <a:t>2- Write 2 sentences comparing firsthand and secondhand accounts. </a:t>
            </a:r>
            <a:endParaRPr sz="2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>
                <a:latin typeface="Lexend"/>
                <a:ea typeface="Lexend"/>
                <a:cs typeface="Lexend"/>
                <a:sym typeface="Lexend"/>
              </a:rPr>
              <a:t>1- Write 1 thing you’re wondering. </a:t>
            </a:r>
            <a:endParaRPr sz="22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Quickwrite: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you know you’re not welcome somewhere? How would you feel?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18850" y="687325"/>
            <a:ext cx="8498700" cy="4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" sz="2400">
                <a:solidFill>
                  <a:schemeClr val="dk2"/>
                </a:solidFill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Countries can decide who is allowed to enter and can make rules prohibiting immigration. </a:t>
            </a:r>
            <a:endParaRPr sz="2400">
              <a:solidFill>
                <a:schemeClr val="dk2"/>
              </a:solidFill>
              <a:highlight>
                <a:srgbClr val="FFFF00"/>
              </a:highlight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8" name="Google Shape;98;p15"/>
          <p:cNvSpPr txBox="1"/>
          <p:nvPr>
            <p:ph type="title"/>
          </p:nvPr>
        </p:nvSpPr>
        <p:spPr>
          <a:xfrm>
            <a:off x="0" y="114625"/>
            <a:ext cx="766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9230"/>
              <a:buNone/>
            </a:pPr>
            <a:r>
              <a:rPr lang="en"/>
              <a:t>Four-Corner Debate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400" y="1639076"/>
            <a:ext cx="2404238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5378" y="1639075"/>
            <a:ext cx="2405672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9956" y="3441679"/>
            <a:ext cx="2396506" cy="16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0675" y="3440114"/>
            <a:ext cx="2405676" cy="163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72100" y="0"/>
            <a:ext cx="1071900" cy="1086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thirty second Jeopardy countdown timer is perfect if you are a classroom teacher! Your students will love it!&#10;&#10;Playlist: Educational &quot;How To&quot; Videos To Make Teaching Easier - https://bit.ly/3aiK72Y&#10;&#10;Thank you for watching!&#10;&#10;Other Times You Could Use:&#10;1. One Minute Mission Impossible Countdown Timer With Explosion Sound - https://youtu.be/RhcGDoU29gY&#10;2. The Best 5 Minute Countdown Timer in The Galaxy - https://youtu.be/OXZA8f-4zSQ&#10;&#10;#timer #education #jeopardy" id="104" name="Google Shape;104;p15" title="30 Second Jeopardy Countdown Timer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40325" y="1791475"/>
            <a:ext cx="3220550" cy="181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idx="1" type="body"/>
          </p:nvPr>
        </p:nvSpPr>
        <p:spPr>
          <a:xfrm>
            <a:off x="-117425" y="611375"/>
            <a:ext cx="8498700" cy="7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700"/>
              <a:buNone/>
            </a:pPr>
            <a:r>
              <a:rPr lang="en" sz="2200">
                <a:solidFill>
                  <a:schemeClr val="dk2"/>
                </a:solidFill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It's ok to tell someone they cannot go to certain stores, schools, or hospitals because of their appearance.</a:t>
            </a:r>
            <a:endParaRPr sz="2200">
              <a:solidFill>
                <a:schemeClr val="dk2"/>
              </a:solidFill>
              <a:highlight>
                <a:srgbClr val="FFFF00"/>
              </a:highlight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0" y="114625"/>
            <a:ext cx="766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9230"/>
              <a:buNone/>
            </a:pPr>
            <a:r>
              <a:rPr lang="en"/>
              <a:t>Four-Corner Debate</a:t>
            </a:r>
            <a:endParaRPr/>
          </a:p>
        </p:txBody>
      </p:sp>
      <p:pic>
        <p:nvPicPr>
          <p:cNvPr id="111" name="Google Shape;11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400" y="1639076"/>
            <a:ext cx="2404238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5378" y="1639075"/>
            <a:ext cx="2405672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9956" y="3441679"/>
            <a:ext cx="2396506" cy="16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0675" y="3440114"/>
            <a:ext cx="2405676" cy="163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72100" y="0"/>
            <a:ext cx="1071900" cy="1086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thirty second Jeopardy countdown timer is perfect if you are a classroom teacher! Your students will love it!&#10;&#10;Playlist: Educational &quot;How To&quot; Videos To Make Teaching Easier - https://bit.ly/3aiK72Y&#10;&#10;Thank you for watching!&#10;&#10;Other Times You Could Use:&#10;1. One Minute Mission Impossible Countdown Timer With Explosion Sound - https://youtu.be/RhcGDoU29gY&#10;2. The Best 5 Minute Countdown Timer in The Galaxy - https://youtu.be/OXZA8f-4zSQ&#10;&#10;#timer #education #jeopardy" id="116" name="Google Shape;116;p16" title="30 Second Jeopardy Countdown Timer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40325" y="1791475"/>
            <a:ext cx="3220550" cy="181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/>
          <p:nvPr>
            <p:ph idx="1" type="body"/>
          </p:nvPr>
        </p:nvSpPr>
        <p:spPr>
          <a:xfrm>
            <a:off x="-117425" y="611375"/>
            <a:ext cx="8498700" cy="7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700"/>
              <a:buNone/>
            </a:pPr>
            <a:r>
              <a:rPr lang="en" sz="2200">
                <a:solidFill>
                  <a:schemeClr val="dk2"/>
                </a:solidFill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It's ok to treat people differently based on their ancestry.</a:t>
            </a:r>
            <a:endParaRPr sz="2200">
              <a:solidFill>
                <a:schemeClr val="dk2"/>
              </a:solidFill>
              <a:highlight>
                <a:srgbClr val="FFFF00"/>
              </a:highlight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2" name="Google Shape;122;p17"/>
          <p:cNvSpPr txBox="1"/>
          <p:nvPr>
            <p:ph type="title"/>
          </p:nvPr>
        </p:nvSpPr>
        <p:spPr>
          <a:xfrm>
            <a:off x="0" y="114625"/>
            <a:ext cx="766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9230"/>
              <a:buNone/>
            </a:pPr>
            <a:r>
              <a:rPr lang="en"/>
              <a:t>Four-Corner Debate</a:t>
            </a:r>
            <a:endParaRPr/>
          </a:p>
        </p:txBody>
      </p:sp>
      <p:pic>
        <p:nvPicPr>
          <p:cNvPr id="123" name="Google Shape;12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400" y="1639076"/>
            <a:ext cx="2404238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5378" y="1639075"/>
            <a:ext cx="2405672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9956" y="3441679"/>
            <a:ext cx="2396506" cy="16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0675" y="3440114"/>
            <a:ext cx="2405676" cy="163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72100" y="0"/>
            <a:ext cx="1071900" cy="1086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thirty second Jeopardy countdown timer is perfect if you are a classroom teacher! Your students will love it!&#10;&#10;Playlist: Educational &quot;How To&quot; Videos To Make Teaching Easier - https://bit.ly/3aiK72Y&#10;&#10;Thank you for watching!&#10;&#10;Other Times You Could Use:&#10;1. One Minute Mission Impossible Countdown Timer With Explosion Sound - https://youtu.be/RhcGDoU29gY&#10;2. The Best 5 Minute Countdown Timer in The Galaxy - https://youtu.be/OXZA8f-4zSQ&#10;&#10;#timer #education #jeopardy" id="128" name="Google Shape;128;p17" title="30 Second Jeopardy Countdown Timer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40325" y="1791475"/>
            <a:ext cx="3220550" cy="181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-117425" y="611375"/>
            <a:ext cx="8498700" cy="7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700"/>
              <a:buNone/>
            </a:pPr>
            <a:r>
              <a:rPr lang="en" sz="2200">
                <a:solidFill>
                  <a:schemeClr val="dk2"/>
                </a:solidFill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People learn more from people who are different from them</a:t>
            </a:r>
            <a:r>
              <a:rPr lang="en" sz="2200">
                <a:solidFill>
                  <a:schemeClr val="dk2"/>
                </a:solidFill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.</a:t>
            </a:r>
            <a:endParaRPr sz="2200">
              <a:solidFill>
                <a:schemeClr val="dk2"/>
              </a:solidFill>
              <a:highlight>
                <a:srgbClr val="FFFF00"/>
              </a:highlight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4" name="Google Shape;134;p18"/>
          <p:cNvSpPr txBox="1"/>
          <p:nvPr>
            <p:ph type="title"/>
          </p:nvPr>
        </p:nvSpPr>
        <p:spPr>
          <a:xfrm>
            <a:off x="0" y="114625"/>
            <a:ext cx="766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9230"/>
              <a:buNone/>
            </a:pPr>
            <a:r>
              <a:rPr lang="en"/>
              <a:t>Four-Corner Debate</a:t>
            </a:r>
            <a:endParaRPr/>
          </a:p>
        </p:txBody>
      </p:sp>
      <p:pic>
        <p:nvPicPr>
          <p:cNvPr id="135" name="Google Shape;13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400" y="1639076"/>
            <a:ext cx="2404238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5378" y="1639075"/>
            <a:ext cx="2405672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9956" y="3441679"/>
            <a:ext cx="2396506" cy="16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0675" y="3440114"/>
            <a:ext cx="2405676" cy="163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72100" y="0"/>
            <a:ext cx="1071900" cy="1086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thirty second Jeopardy countdown timer is perfect if you are a classroom teacher! Your students will love it!&#10;&#10;Playlist: Educational &quot;How To&quot; Videos To Make Teaching Easier - https://bit.ly/3aiK72Y&#10;&#10;Thank you for watching!&#10;&#10;Other Times You Could Use:&#10;1. One Minute Mission Impossible Countdown Timer With Explosion Sound - https://youtu.be/RhcGDoU29gY&#10;2. The Best 5 Minute Countdown Timer in The Galaxy - https://youtu.be/OXZA8f-4zSQ&#10;&#10;#timer #education #jeopardy" id="140" name="Google Shape;140;p18" title="30 Second Jeopardy Countdown Timer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40325" y="1791475"/>
            <a:ext cx="3220550" cy="181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idx="1" type="body"/>
          </p:nvPr>
        </p:nvSpPr>
        <p:spPr>
          <a:xfrm>
            <a:off x="-117425" y="611375"/>
            <a:ext cx="8498700" cy="7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700"/>
              <a:buNone/>
            </a:pPr>
            <a:r>
              <a:rPr lang="en" sz="2200">
                <a:solidFill>
                  <a:schemeClr val="dk2"/>
                </a:solidFill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How a story is told depends on whether a person was there or not.</a:t>
            </a:r>
            <a:endParaRPr sz="2200">
              <a:solidFill>
                <a:schemeClr val="dk2"/>
              </a:solidFill>
              <a:highlight>
                <a:srgbClr val="FFFF00"/>
              </a:highlight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6" name="Google Shape;146;p19"/>
          <p:cNvSpPr txBox="1"/>
          <p:nvPr>
            <p:ph type="title"/>
          </p:nvPr>
        </p:nvSpPr>
        <p:spPr>
          <a:xfrm>
            <a:off x="0" y="114625"/>
            <a:ext cx="766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9230"/>
              <a:buNone/>
            </a:pPr>
            <a:r>
              <a:rPr lang="en"/>
              <a:t>Four-Corner Debate</a:t>
            </a:r>
            <a:endParaRPr/>
          </a:p>
        </p:txBody>
      </p:sp>
      <p:pic>
        <p:nvPicPr>
          <p:cNvPr id="147" name="Google Shape;14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400" y="1639076"/>
            <a:ext cx="2404238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5378" y="1639075"/>
            <a:ext cx="2405672" cy="1628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9956" y="3441679"/>
            <a:ext cx="2396506" cy="16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0675" y="3440114"/>
            <a:ext cx="2405676" cy="163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72100" y="0"/>
            <a:ext cx="1071900" cy="1086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is thirty second Jeopardy countdown timer is perfect if you are a classroom teacher! Your students will love it!&#10;&#10;Playlist: Educational &quot;How To&quot; Videos To Make Teaching Easier - https://bit.ly/3aiK72Y&#10;&#10;Thank you for watching!&#10;&#10;Other Times You Could Use:&#10;1. One Minute Mission Impossible Countdown Timer With Explosion Sound - https://youtu.be/RhcGDoU29gY&#10;2. The Best 5 Minute Countdown Timer in The Galaxy - https://youtu.be/OXZA8f-4zSQ&#10;&#10;#timer #education #jeopardy" id="152" name="Google Shape;152;p19" title="30 Second Jeopardy Countdown Timer">
            <a:hlinkClick r:id="rId8"/>
          </p:cNvPr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840325" y="1791475"/>
            <a:ext cx="3220550" cy="1811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237200" y="1214250"/>
            <a:ext cx="3992700" cy="17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with your group…</a:t>
            </a:r>
            <a:endParaRPr/>
          </a:p>
        </p:txBody>
      </p:sp>
      <p:sp>
        <p:nvSpPr>
          <p:cNvPr id="158" name="Google Shape;158;p20"/>
          <p:cNvSpPr txBox="1"/>
          <p:nvPr>
            <p:ph idx="2" type="body"/>
          </p:nvPr>
        </p:nvSpPr>
        <p:spPr>
          <a:xfrm>
            <a:off x="4981450" y="979350"/>
            <a:ext cx="3781500" cy="29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Lexend"/>
              <a:buChar char="●"/>
            </a:pPr>
            <a:r>
              <a:rPr lang="en" sz="2400">
                <a:latin typeface="Lexend"/>
                <a:ea typeface="Lexend"/>
                <a:cs typeface="Lexend"/>
                <a:sym typeface="Lexend"/>
              </a:rPr>
              <a:t>Analyze the example 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  <a:p>
            <a:pPr indent="-381000" lvl="0" marL="457200" rtl="0" algn="l">
              <a:spcBef>
                <a:spcPts val="1000"/>
              </a:spcBef>
              <a:spcAft>
                <a:spcPts val="1000"/>
              </a:spcAft>
              <a:buSzPts val="2400"/>
              <a:buFont typeface="Lexend"/>
              <a:buChar char="●"/>
            </a:pPr>
            <a:r>
              <a:rPr lang="en" sz="2400">
                <a:latin typeface="Lexend"/>
                <a:ea typeface="Lexend"/>
                <a:cs typeface="Lexend"/>
                <a:sym typeface="Lexend"/>
              </a:rPr>
              <a:t>Complete the row on your chart. 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Complete the generalization sentences below your chart. </a:t>
            </a:r>
            <a:endParaRPr/>
          </a:p>
        </p:txBody>
      </p:sp>
      <p:sp>
        <p:nvSpPr>
          <p:cNvPr id="164" name="Google Shape;164;p21"/>
          <p:cNvSpPr txBox="1"/>
          <p:nvPr>
            <p:ph idx="1" type="body"/>
          </p:nvPr>
        </p:nvSpPr>
        <p:spPr>
          <a:xfrm>
            <a:off x="425100" y="2435525"/>
            <a:ext cx="7992900" cy="19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exend"/>
                <a:ea typeface="Lexend"/>
                <a:cs typeface="Lexend"/>
                <a:sym typeface="Lexend"/>
              </a:rPr>
              <a:t>We know that firsthand accounts __________.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>
                <a:latin typeface="Lexend"/>
                <a:ea typeface="Lexend"/>
                <a:cs typeface="Lexend"/>
                <a:sym typeface="Lexend"/>
              </a:rPr>
              <a:t>We understand that secondhand accounts _____.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