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Bad Script"/>
      <p:regular r:id="rId7"/>
    </p:embeddedFont>
    <p:embeddedFont>
      <p:font typeface="Radio Canada Big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RadioCanadaBig-boldItalic.fntdata"/><Relationship Id="rId10" Type="http://schemas.openxmlformats.org/officeDocument/2006/relationships/font" Target="fonts/RadioCanadaBig-italic.fntdata"/><Relationship Id="rId9" Type="http://schemas.openxmlformats.org/officeDocument/2006/relationships/font" Target="fonts/RadioCanadaBig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BadScript-regular.fntdata"/><Relationship Id="rId8" Type="http://schemas.openxmlformats.org/officeDocument/2006/relationships/font" Target="fonts/RadioCanadaBig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hyperlink" Target="https://script.google.com/macros/s/AKfycbyUqiBHgC33rOeBIZpjUvdpwKFRaKYP5_uB3tQNTaHE9IHGn_eYdb8WJvY_q70mLhBw/exec" TargetMode="External"/><Relationship Id="rId5" Type="http://schemas.openxmlformats.org/officeDocument/2006/relationships/hyperlink" Target="https://docs.google.com/spreadsheets/d/1eFUMP-zZzeM1EbIvPv9qH74PIBdcXdYJ8tE79NQ5yB4/edit?usp=sharing" TargetMode="External"/><Relationship Id="rId6" Type="http://schemas.openxmlformats.org/officeDocument/2006/relationships/hyperlink" Target="https://script.google.com/macros/s/AKfycbzeYOeCvWss3UlWpToUyh3ZZaEVU_uJ6ff5RcZFgwaqKwfqFfX_NU3pPef1URlqxvfA/exec" TargetMode="External"/><Relationship Id="rId7" Type="http://schemas.openxmlformats.org/officeDocument/2006/relationships/hyperlink" Target="https://script.google.com/macros/s/AKfycbxDVMFh9VhKRTKqMWS_hIRxsJmUXiaWNxUqaHBEbHsWvWGEjtcFLRa_C5K_D_u0p2Gf/exec" TargetMode="External"/><Relationship Id="rId8" Type="http://schemas.openxmlformats.org/officeDocument/2006/relationships/hyperlink" Target="https://docs.google.com/presentation/d/1dKAj1htS0M1cWKurKI8kofSgpkefWtQ6PXA60Y3-P9o/present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b="46006" l="4734" r="0" t="8037"/>
          <a:stretch/>
        </p:blipFill>
        <p:spPr>
          <a:xfrm>
            <a:off x="0" y="-43368"/>
            <a:ext cx="9194224" cy="54270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>
            <p:ph type="ctrTitle"/>
          </p:nvPr>
        </p:nvSpPr>
        <p:spPr>
          <a:xfrm>
            <a:off x="5299725" y="2482423"/>
            <a:ext cx="3781800" cy="1345200"/>
          </a:xfrm>
          <a:prstGeom prst="rect">
            <a:avLst/>
          </a:prstGeom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6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D9D2E9"/>
                </a:solidFill>
                <a:latin typeface="Radio Canada Big"/>
                <a:ea typeface="Radio Canada Big"/>
                <a:cs typeface="Radio Canada Big"/>
                <a:sym typeface="Radio Canada Big"/>
              </a:rPr>
              <a:t>HARVESTING HOPE:</a:t>
            </a:r>
            <a:r>
              <a:rPr lang="en" sz="5000"/>
              <a:t> </a:t>
            </a:r>
            <a:br>
              <a:rPr lang="en" sz="5000"/>
            </a:br>
            <a:r>
              <a:rPr b="1" lang="en" sz="4100">
                <a:solidFill>
                  <a:srgbClr val="FF9900"/>
                </a:solidFill>
              </a:rPr>
              <a:t>Larry Itliong</a:t>
            </a:r>
            <a:r>
              <a:rPr lang="en" sz="4100">
                <a:solidFill>
                  <a:srgbClr val="FF9900"/>
                </a:solidFill>
              </a:rPr>
              <a:t>'s </a:t>
            </a:r>
            <a:r>
              <a:rPr lang="en" sz="2500">
                <a:solidFill>
                  <a:srgbClr val="FF9900"/>
                </a:solidFill>
              </a:rPr>
              <a:t>Farmworker </a:t>
            </a:r>
            <a:r>
              <a:rPr lang="en" sz="2500">
                <a:solidFill>
                  <a:srgbClr val="FF9900"/>
                </a:solidFill>
              </a:rPr>
              <a:t>Movement</a:t>
            </a:r>
            <a:endParaRPr sz="2500">
              <a:solidFill>
                <a:srgbClr val="FF9900"/>
              </a:solidFill>
            </a:endParaRPr>
          </a:p>
        </p:txBody>
      </p:sp>
      <p:sp>
        <p:nvSpPr>
          <p:cNvPr id="56" name="Google Shape;56;p13">
            <a:hlinkClick r:id="rId4"/>
          </p:cNvPr>
          <p:cNvSpPr/>
          <p:nvPr/>
        </p:nvSpPr>
        <p:spPr>
          <a:xfrm>
            <a:off x="5736087" y="999518"/>
            <a:ext cx="1566600" cy="600600"/>
          </a:xfrm>
          <a:prstGeom prst="bevel">
            <a:avLst>
              <a:gd fmla="val 125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1155CC"/>
                </a:solidFill>
                <a:latin typeface="Radio Canada Big"/>
                <a:ea typeface="Radio Canada Big"/>
                <a:cs typeface="Radio Canada Big"/>
                <a:sym typeface="Radio Canada Big"/>
              </a:rPr>
              <a:t>ILLUSTRATED VOCABULARY</a:t>
            </a:r>
            <a:endParaRPr baseline="30000" sz="1000"/>
          </a:p>
        </p:txBody>
      </p:sp>
      <p:sp>
        <p:nvSpPr>
          <p:cNvPr id="57" name="Google Shape;57;p13">
            <a:hlinkClick r:id="rId5"/>
          </p:cNvPr>
          <p:cNvSpPr/>
          <p:nvPr/>
        </p:nvSpPr>
        <p:spPr>
          <a:xfrm>
            <a:off x="7395718" y="999525"/>
            <a:ext cx="1566600" cy="600600"/>
          </a:xfrm>
          <a:prstGeom prst="bevel">
            <a:avLst>
              <a:gd fmla="val 12500" name="adj"/>
            </a:avLst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1155CC"/>
                </a:solidFill>
                <a:latin typeface="Radio Canada Big"/>
                <a:ea typeface="Radio Canada Big"/>
                <a:cs typeface="Radio Canada Big"/>
                <a:sym typeface="Radio Canada Big"/>
              </a:rPr>
              <a:t>SPREADSHEET LESSON MATRIX</a:t>
            </a:r>
            <a:endParaRPr baseline="30000" sz="1000"/>
          </a:p>
        </p:txBody>
      </p:sp>
      <p:sp>
        <p:nvSpPr>
          <p:cNvPr id="58" name="Google Shape;58;p13"/>
          <p:cNvSpPr txBox="1"/>
          <p:nvPr/>
        </p:nvSpPr>
        <p:spPr>
          <a:xfrm>
            <a:off x="5469553" y="3714475"/>
            <a:ext cx="3594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CE5CD"/>
                </a:solidFill>
                <a:latin typeface="Bad Script"/>
                <a:ea typeface="Bad Script"/>
                <a:cs typeface="Bad Script"/>
                <a:sym typeface="Bad Script"/>
              </a:rPr>
              <a:t>Social Studies Units for </a:t>
            </a:r>
            <a:r>
              <a:rPr b="1" lang="en" sz="1800">
                <a:solidFill>
                  <a:srgbClr val="B4A7D6"/>
                </a:solidFill>
                <a:latin typeface="Bad Script"/>
                <a:ea typeface="Bad Script"/>
                <a:cs typeface="Bad Script"/>
                <a:sym typeface="Bad Script"/>
              </a:rPr>
              <a:t>Grades 3-5</a:t>
            </a:r>
            <a:endParaRPr b="1" sz="1800">
              <a:solidFill>
                <a:srgbClr val="B4A7D6"/>
              </a:solidFill>
              <a:latin typeface="Bad Script"/>
              <a:ea typeface="Bad Script"/>
              <a:cs typeface="Bad Script"/>
              <a:sym typeface="Bad Script"/>
            </a:endParaRPr>
          </a:p>
        </p:txBody>
      </p:sp>
      <p:sp>
        <p:nvSpPr>
          <p:cNvPr id="59" name="Google Shape;59;p13"/>
          <p:cNvSpPr/>
          <p:nvPr/>
        </p:nvSpPr>
        <p:spPr>
          <a:xfrm>
            <a:off x="5158600" y="4422363"/>
            <a:ext cx="3848400" cy="431100"/>
          </a:xfrm>
          <a:prstGeom prst="roundRect">
            <a:avLst>
              <a:gd fmla="val 16667" name="adj"/>
            </a:avLst>
          </a:prstGeom>
          <a:solidFill>
            <a:srgbClr val="38761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2CC"/>
                </a:solidFill>
              </a:rPr>
              <a:t>To start, invoke </a:t>
            </a:r>
            <a:r>
              <a:rPr b="1" lang="en" sz="1000">
                <a:solidFill>
                  <a:srgbClr val="B4A7D6"/>
                </a:solidFill>
              </a:rPr>
              <a:t>Ctrl </a:t>
            </a:r>
            <a:r>
              <a:rPr lang="en" sz="1000">
                <a:solidFill>
                  <a:srgbClr val="FFF2CC"/>
                </a:solidFill>
              </a:rPr>
              <a:t>+ </a:t>
            </a:r>
            <a:r>
              <a:rPr b="1" lang="en" sz="1000">
                <a:solidFill>
                  <a:srgbClr val="B4A7D6"/>
                </a:solidFill>
              </a:rPr>
              <a:t>Shift </a:t>
            </a:r>
            <a:r>
              <a:rPr lang="en" sz="1000">
                <a:solidFill>
                  <a:srgbClr val="FFF2CC"/>
                </a:solidFill>
              </a:rPr>
              <a:t>+</a:t>
            </a:r>
            <a:r>
              <a:rPr b="1" lang="en" sz="1000">
                <a:solidFill>
                  <a:srgbClr val="B4A7D6"/>
                </a:solidFill>
              </a:rPr>
              <a:t>F5</a:t>
            </a:r>
            <a:r>
              <a:rPr lang="en" sz="1000">
                <a:solidFill>
                  <a:srgbClr val="FFF2CC"/>
                </a:solidFill>
              </a:rPr>
              <a:t> key combo </a:t>
            </a:r>
            <a:r>
              <a:rPr i="1" lang="en" sz="1000">
                <a:solidFill>
                  <a:srgbClr val="FFF2CC"/>
                </a:solidFill>
              </a:rPr>
              <a:t>(Windows),</a:t>
            </a:r>
            <a:r>
              <a:rPr lang="en" sz="1000">
                <a:solidFill>
                  <a:srgbClr val="FFF2CC"/>
                </a:solidFill>
              </a:rPr>
              <a:t> </a:t>
            </a:r>
            <a:br>
              <a:rPr lang="en" sz="1000">
                <a:solidFill>
                  <a:srgbClr val="FFF2CC"/>
                </a:solidFill>
              </a:rPr>
            </a:br>
            <a:r>
              <a:rPr b="1" lang="en" sz="1000">
                <a:solidFill>
                  <a:srgbClr val="B4A7D6"/>
                </a:solidFill>
              </a:rPr>
              <a:t>Ctrl </a:t>
            </a:r>
            <a:r>
              <a:rPr lang="en" sz="1000">
                <a:solidFill>
                  <a:srgbClr val="FFF2CC"/>
                </a:solidFill>
              </a:rPr>
              <a:t>+ </a:t>
            </a:r>
            <a:r>
              <a:rPr b="1" lang="en" sz="1000">
                <a:solidFill>
                  <a:srgbClr val="B4A7D6"/>
                </a:solidFill>
              </a:rPr>
              <a:t>Alt </a:t>
            </a:r>
            <a:r>
              <a:rPr lang="en" sz="1000">
                <a:solidFill>
                  <a:srgbClr val="FFF2CC"/>
                </a:solidFill>
              </a:rPr>
              <a:t>+ </a:t>
            </a:r>
            <a:r>
              <a:rPr b="1" lang="en" sz="1000">
                <a:solidFill>
                  <a:srgbClr val="B4A7D6"/>
                </a:solidFill>
              </a:rPr>
              <a:t>Shift </a:t>
            </a:r>
            <a:r>
              <a:rPr lang="en" sz="1000">
                <a:solidFill>
                  <a:srgbClr val="FFF2CC"/>
                </a:solidFill>
              </a:rPr>
              <a:t>+ </a:t>
            </a:r>
            <a:r>
              <a:rPr b="1" lang="en" sz="1000">
                <a:solidFill>
                  <a:srgbClr val="B4A7D6"/>
                </a:solidFill>
              </a:rPr>
              <a:t>p</a:t>
            </a:r>
            <a:r>
              <a:rPr lang="en" sz="1000">
                <a:solidFill>
                  <a:srgbClr val="FFF2CC"/>
                </a:solidFill>
              </a:rPr>
              <a:t> (</a:t>
            </a:r>
            <a:r>
              <a:rPr i="1" lang="en" sz="1000">
                <a:solidFill>
                  <a:srgbClr val="FFF2CC"/>
                </a:solidFill>
              </a:rPr>
              <a:t>Android);</a:t>
            </a:r>
            <a:r>
              <a:rPr lang="en" sz="1000">
                <a:solidFill>
                  <a:srgbClr val="FFF2CC"/>
                </a:solidFill>
              </a:rPr>
              <a:t> or </a:t>
            </a:r>
            <a:r>
              <a:rPr b="1" lang="en" sz="1000">
                <a:solidFill>
                  <a:srgbClr val="B4A7D6"/>
                </a:solidFill>
              </a:rPr>
              <a:t>⌘</a:t>
            </a:r>
            <a:r>
              <a:rPr lang="en" sz="1000">
                <a:solidFill>
                  <a:srgbClr val="FFF2CC"/>
                </a:solidFill>
              </a:rPr>
              <a:t> + </a:t>
            </a:r>
            <a:r>
              <a:rPr b="1" lang="en" sz="1000">
                <a:solidFill>
                  <a:srgbClr val="B4A7D6"/>
                </a:solidFill>
              </a:rPr>
              <a:t>Shift </a:t>
            </a:r>
            <a:r>
              <a:rPr lang="en" sz="1000">
                <a:solidFill>
                  <a:srgbClr val="FFF2CC"/>
                </a:solidFill>
              </a:rPr>
              <a:t>+ </a:t>
            </a:r>
            <a:r>
              <a:rPr b="1" lang="en" sz="1000">
                <a:solidFill>
                  <a:srgbClr val="B4A7D6"/>
                </a:solidFill>
              </a:rPr>
              <a:t>Enter </a:t>
            </a:r>
            <a:r>
              <a:rPr i="1" lang="en" sz="1000">
                <a:solidFill>
                  <a:srgbClr val="FFF2CC"/>
                </a:solidFill>
              </a:rPr>
              <a:t>(iOS/Mac)</a:t>
            </a:r>
            <a:endParaRPr sz="1300"/>
          </a:p>
        </p:txBody>
      </p:sp>
      <p:sp>
        <p:nvSpPr>
          <p:cNvPr id="60" name="Google Shape;60;p13">
            <a:hlinkClick r:id="rId6"/>
          </p:cNvPr>
          <p:cNvSpPr/>
          <p:nvPr/>
        </p:nvSpPr>
        <p:spPr>
          <a:xfrm>
            <a:off x="5736087" y="225665"/>
            <a:ext cx="1566600" cy="600600"/>
          </a:xfrm>
          <a:prstGeom prst="bevel">
            <a:avLst>
              <a:gd fmla="val 12500" name="adj"/>
            </a:avLst>
          </a:prstGeom>
          <a:solidFill>
            <a:srgbClr val="FFD96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1155CC"/>
                </a:solidFill>
                <a:latin typeface="Radio Canada Big"/>
                <a:ea typeface="Radio Canada Big"/>
                <a:cs typeface="Radio Canada Big"/>
                <a:sym typeface="Radio Canada Big"/>
              </a:rPr>
              <a:t>PRE/POST QUIZ</a:t>
            </a:r>
            <a:endParaRPr b="1" sz="1000">
              <a:solidFill>
                <a:srgbClr val="1155CC"/>
              </a:solidFill>
              <a:latin typeface="Radio Canada Big"/>
              <a:ea typeface="Radio Canada Big"/>
              <a:cs typeface="Radio Canada Big"/>
              <a:sym typeface="Radio Canada Big"/>
            </a:endParaRPr>
          </a:p>
        </p:txBody>
      </p:sp>
      <p:sp>
        <p:nvSpPr>
          <p:cNvPr id="61" name="Google Shape;61;p13">
            <a:hlinkClick r:id="rId7"/>
          </p:cNvPr>
          <p:cNvSpPr/>
          <p:nvPr/>
        </p:nvSpPr>
        <p:spPr>
          <a:xfrm>
            <a:off x="7395718" y="223004"/>
            <a:ext cx="1566600" cy="600600"/>
          </a:xfrm>
          <a:prstGeom prst="bevel">
            <a:avLst>
              <a:gd fmla="val 12500" name="adj"/>
            </a:avLst>
          </a:prstGeom>
          <a:solidFill>
            <a:srgbClr val="B4A7D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1155CC"/>
                </a:solidFill>
                <a:latin typeface="Radio Canada Big"/>
                <a:ea typeface="Radio Canada Big"/>
                <a:cs typeface="Radio Canada Big"/>
                <a:sym typeface="Radio Canada Big"/>
              </a:rPr>
              <a:t>INTERACTIVE RESOURCE SEARCH</a:t>
            </a:r>
            <a:endParaRPr baseline="30000" sz="1000"/>
          </a:p>
        </p:txBody>
      </p:sp>
      <p:sp>
        <p:nvSpPr>
          <p:cNvPr id="62" name="Google Shape;62;p13"/>
          <p:cNvSpPr txBox="1"/>
          <p:nvPr/>
        </p:nvSpPr>
        <p:spPr>
          <a:xfrm rot="-5400000">
            <a:off x="-1030225" y="3573775"/>
            <a:ext cx="2495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B4A7D6"/>
                </a:solidFill>
                <a:latin typeface="Radio Canada Big"/>
                <a:ea typeface="Radio Canada Big"/>
                <a:cs typeface="Radio Canada Big"/>
                <a:sym typeface="Radio Canada Big"/>
              </a:rPr>
              <a:t>Illustration</a:t>
            </a:r>
            <a:r>
              <a:rPr lang="en" sz="1000">
                <a:solidFill>
                  <a:srgbClr val="B4A7D6"/>
                </a:solidFill>
                <a:latin typeface="Radio Canada Big"/>
                <a:ea typeface="Radio Canada Big"/>
                <a:cs typeface="Radio Canada Big"/>
                <a:sym typeface="Radio Canada Big"/>
              </a:rPr>
              <a:t> credit: Dorothy Gemoto</a:t>
            </a:r>
            <a:endParaRPr sz="1000">
              <a:solidFill>
                <a:srgbClr val="B4A7D6"/>
              </a:solidFill>
              <a:latin typeface="Radio Canada Big"/>
              <a:ea typeface="Radio Canada Big"/>
              <a:cs typeface="Radio Canada Big"/>
              <a:sym typeface="Radio Canada Big"/>
            </a:endParaRPr>
          </a:p>
        </p:txBody>
      </p:sp>
      <p:cxnSp>
        <p:nvCxnSpPr>
          <p:cNvPr id="63" name="Google Shape;63;p13"/>
          <p:cNvCxnSpPr/>
          <p:nvPr/>
        </p:nvCxnSpPr>
        <p:spPr>
          <a:xfrm>
            <a:off x="5593750" y="3746969"/>
            <a:ext cx="3502800" cy="0"/>
          </a:xfrm>
          <a:prstGeom prst="straightConnector1">
            <a:avLst/>
          </a:prstGeom>
          <a:noFill/>
          <a:ln cap="flat" cmpd="sng" w="19050">
            <a:solidFill>
              <a:srgbClr val="D9D2E9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9900FF">
                <a:alpha val="50000"/>
              </a:srgbClr>
            </a:outerShdw>
          </a:effectLst>
        </p:spPr>
      </p:cxnSp>
      <p:sp>
        <p:nvSpPr>
          <p:cNvPr id="64" name="Google Shape;64;p13">
            <a:hlinkClick r:id="rId8"/>
          </p:cNvPr>
          <p:cNvSpPr/>
          <p:nvPr/>
        </p:nvSpPr>
        <p:spPr>
          <a:xfrm>
            <a:off x="7395718" y="1773378"/>
            <a:ext cx="1566600" cy="600600"/>
          </a:xfrm>
          <a:prstGeom prst="bevel">
            <a:avLst>
              <a:gd fmla="val 12500" name="adj"/>
            </a:avLst>
          </a:prstGeom>
          <a:solidFill>
            <a:srgbClr val="E6B8A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1155CC"/>
                </a:solidFill>
                <a:latin typeface="Radio Canada Big"/>
                <a:ea typeface="Radio Canada Big"/>
                <a:cs typeface="Radio Canada Big"/>
                <a:sym typeface="Radio Canada Big"/>
              </a:rPr>
              <a:t>LESSON SLIDES</a:t>
            </a:r>
            <a:endParaRPr baseline="30000" sz="1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