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168.xml"/>
  <Override ContentType="application/vnd.openxmlformats-officedocument.presentationml.notesSlide+xml" PartName="/ppt/notesSlides/notesSlide222.xml"/>
  <Override ContentType="application/vnd.openxmlformats-officedocument.presentationml.notesSlide+xml" PartName="/ppt/notesSlides/notesSlide257.xml"/>
  <Override ContentType="application/vnd.openxmlformats-officedocument.presentationml.notesSlide+xml" PartName="/ppt/notesSlides/notesSlide265.xml"/>
  <Override ContentType="application/vnd.openxmlformats-officedocument.presentationml.notesSlide+xml" PartName="/ppt/notesSlides/notesSlide125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117.xml"/>
  <Override ContentType="application/vnd.openxmlformats-officedocument.presentationml.notesSlide+xml" PartName="/ppt/notesSlides/notesSlide249.xml"/>
  <Override ContentType="application/vnd.openxmlformats-officedocument.presentationml.notesSlide+xml" PartName="/ppt/notesSlides/notesSlide273.xml"/>
  <Override ContentType="application/vnd.openxmlformats-officedocument.presentationml.notesSlide+xml" PartName="/ppt/notesSlides/notesSlide206.xml"/>
  <Override ContentType="application/vnd.openxmlformats-officedocument.presentationml.notesSlide+xml" PartName="/ppt/notesSlides/notesSlide230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133.xml"/>
  <Override ContentType="application/vnd.openxmlformats-officedocument.presentationml.notesSlide+xml" PartName="/ppt/notesSlides/notesSlide176.xml"/>
  <Override ContentType="application/vnd.openxmlformats-officedocument.presentationml.notesSlide+xml" PartName="/ppt/notesSlides/notesSlide109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4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96.xml"/>
  <Override ContentType="application/vnd.openxmlformats-officedocument.presentationml.notesSlide+xml" PartName="/ppt/notesSlides/notesSlide250.xml"/>
  <Override ContentType="application/vnd.openxmlformats-officedocument.presentationml.notesSlide+xml" PartName="/ppt/notesSlides/notesSlide105.xml"/>
  <Override ContentType="application/vnd.openxmlformats-officedocument.presentationml.notesSlide+xml" PartName="/ppt/notesSlides/notesSlide148.xml"/>
  <Override ContentType="application/vnd.openxmlformats-officedocument.presentationml.notesSlide+xml" PartName="/ppt/notesSlides/notesSlide202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137.xml"/>
  <Override ContentType="application/vnd.openxmlformats-officedocument.presentationml.notesSlide+xml" PartName="/ppt/notesSlides/notesSlide277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34.xml"/>
  <Override ContentType="application/vnd.openxmlformats-officedocument.presentationml.notesSlide+xml" PartName="/ppt/notesSlides/notesSlide141.xml"/>
  <Override ContentType="application/vnd.openxmlformats-officedocument.presentationml.notesSlide+xml" PartName="/ppt/notesSlides/notesSlide153.xml"/>
  <Override ContentType="application/vnd.openxmlformats-officedocument.presentationml.notesSlide+xml" PartName="/ppt/notesSlides/notesSlide110.xml"/>
  <Override ContentType="application/vnd.openxmlformats-officedocument.presentationml.notesSlide+xml" PartName="/ppt/notesSlides/notesSlide18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29.xml"/>
  <Override ContentType="application/vnd.openxmlformats-officedocument.presentationml.notesSlide+xml" PartName="/ppt/notesSlides/notesSlide180.xml"/>
  <Override ContentType="application/vnd.openxmlformats-officedocument.presentationml.notesSlide+xml" PartName="/ppt/notesSlides/notesSlide172.xml"/>
  <Override ContentType="application/vnd.openxmlformats-officedocument.presentationml.notesSlide+xml" PartName="/ppt/notesSlides/notesSlide261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270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210.xml"/>
  <Override ContentType="application/vnd.openxmlformats-officedocument.presentationml.notesSlide+xml" PartName="/ppt/notesSlides/notesSlide129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253.xml"/>
  <Override ContentType="application/vnd.openxmlformats-officedocument.presentationml.notesSlide+xml" PartName="/ppt/notesSlides/notesSlide144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38.xml"/>
  <Override ContentType="application/vnd.openxmlformats-officedocument.presentationml.notesSlide+xml" PartName="/ppt/notesSlides/notesSlide157.xml"/>
  <Override ContentType="application/vnd.openxmlformats-officedocument.presentationml.notesSlide+xml" PartName="/ppt/notesSlides/notesSlide114.xml"/>
  <Override ContentType="application/vnd.openxmlformats-officedocument.presentationml.notesSlide+xml" PartName="/ppt/notesSlides/notesSlide101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16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87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225.xml"/>
  <Override ContentType="application/vnd.openxmlformats-officedocument.presentationml.notesSlide+xml" PartName="/ppt/notesSlides/notesSlide242.xml"/>
  <Override ContentType="application/vnd.openxmlformats-officedocument.presentationml.notesSlide+xml" PartName="/ppt/notesSlides/notesSlide268.xml"/>
  <Override ContentType="application/vnd.openxmlformats-officedocument.presentationml.notesSlide+xml" PartName="/ppt/notesSlides/notesSlide274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24.xml"/>
  <Override ContentType="application/vnd.openxmlformats-officedocument.presentationml.notesSlide+xml" PartName="/ppt/notesSlides/notesSlide256.xml"/>
  <Override ContentType="application/vnd.openxmlformats-officedocument.presentationml.notesSlide+xml" PartName="/ppt/notesSlides/notesSlide213.xml"/>
  <Override ContentType="application/vnd.openxmlformats-officedocument.presentationml.notesSlide+xml" PartName="/ppt/notesSlides/notesSlide223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177.xml"/>
  <Override ContentType="application/vnd.openxmlformats-officedocument.presentationml.notesSlide+xml" PartName="/ppt/notesSlides/notesSlide231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266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1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0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246.xml"/>
  <Override ContentType="application/vnd.openxmlformats-officedocument.presentationml.notesSlide+xml" PartName="/ppt/notesSlides/notesSlide106.xml"/>
  <Override ContentType="application/vnd.openxmlformats-officedocument.presentationml.notesSlide+xml" PartName="/ppt/notesSlides/notesSlide99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152.xml"/>
  <Override ContentType="application/vnd.openxmlformats-officedocument.presentationml.notesSlide+xml" PartName="/ppt/notesSlides/notesSlide195.xml"/>
  <Override ContentType="application/vnd.openxmlformats-officedocument.presentationml.notesSlide+xml" PartName="/ppt/notesSlides/notesSlide280.xml"/>
  <Override ContentType="application/vnd.openxmlformats-officedocument.presentationml.notesSlide+xml" PartName="/ppt/notesSlides/notesSlide183.xml"/>
  <Override ContentType="application/vnd.openxmlformats-officedocument.presentationml.notesSlide+xml" PartName="/ppt/notesSlides/notesSlide217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118.xml"/>
  <Override ContentType="application/vnd.openxmlformats-officedocument.presentationml.notesSlide+xml" PartName="/ppt/notesSlides/notesSlide167.xml"/>
  <Override ContentType="application/vnd.openxmlformats-officedocument.presentationml.notesSlide+xml" PartName="/ppt/notesSlides/notesSlide140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251.xml"/>
  <Override ContentType="application/vnd.openxmlformats-officedocument.presentationml.notesSlide+xml" PartName="/ppt/notesSlides/notesSlide149.xml"/>
  <Override ContentType="application/vnd.openxmlformats-officedocument.presentationml.notesSlide+xml" PartName="/ppt/notesSlides/notesSlide252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35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39.xml"/>
  <Override ContentType="application/vnd.openxmlformats-officedocument.presentationml.notesSlide+xml" PartName="/ppt/notesSlides/notesSlide278.xml"/>
  <Override ContentType="application/vnd.openxmlformats-officedocument.presentationml.notesSlide+xml" PartName="/ppt/notesSlides/notesSlide228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5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13.xml"/>
  <Override ContentType="application/vnd.openxmlformats-officedocument.presentationml.notesSlide+xml" PartName="/ppt/notesSlides/notesSlide199.xml"/>
  <Override ContentType="application/vnd.openxmlformats-officedocument.presentationml.notesSlide+xml" PartName="/ppt/notesSlides/notesSlide245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98.xml"/>
  <Override ContentType="application/vnd.openxmlformats-officedocument.presentationml.notesSlide+xml" PartName="/ppt/notesSlides/notesSlide190.xml"/>
  <Override ContentType="application/vnd.openxmlformats-officedocument.presentationml.notesSlide+xml" PartName="/ppt/notesSlides/notesSlide218.xml"/>
  <Override ContentType="application/vnd.openxmlformats-officedocument.presentationml.notesSlide+xml" PartName="/ppt/notesSlides/notesSlide26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3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73.xml"/>
  <Override ContentType="application/vnd.openxmlformats-officedocument.presentationml.notesSlide+xml" PartName="/ppt/notesSlides/notesSlide128.xml"/>
  <Override ContentType="application/vnd.openxmlformats-officedocument.presentationml.notesSlide+xml" PartName="/ppt/notesSlides/notesSlide267.xml"/>
  <Override ContentType="application/vnd.openxmlformats-officedocument.presentationml.notesSlide+xml" PartName="/ppt/notesSlides/notesSlide224.xml"/>
  <Override ContentType="application/vnd.openxmlformats-officedocument.presentationml.notesSlide+xml" PartName="/ppt/notesSlides/notesSlide241.xml"/>
  <Override ContentType="application/vnd.openxmlformats-officedocument.presentationml.notesSlide+xml" PartName="/ppt/notesSlides/notesSlide162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45.xml"/>
  <Override ContentType="application/vnd.openxmlformats-officedocument.presentationml.notesSlide+xml" PartName="/ppt/notesSlides/notesSlide207.xml"/>
  <Override ContentType="application/vnd.openxmlformats-officedocument.presentationml.notesSlide+xml" PartName="/ppt/notesSlides/notesSlide102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88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239.xml"/>
  <Override ContentType="application/vnd.openxmlformats-officedocument.presentationml.notesSlide+xml" PartName="/ppt/notesSlides/notesSlide240.xml"/>
  <Override ContentType="application/vnd.openxmlformats-officedocument.presentationml.notesSlide+xml" PartName="/ppt/notesSlides/notesSlide107.xml"/>
  <Override ContentType="application/vnd.openxmlformats-officedocument.presentationml.notesSlide+xml" PartName="/ppt/notesSlides/notesSlide186.xml"/>
  <Override ContentType="application/vnd.openxmlformats-officedocument.presentationml.notesSlide+xml" PartName="/ppt/notesSlides/notesSlide143.xml"/>
  <Override ContentType="application/vnd.openxmlformats-officedocument.presentationml.notesSlide+xml" PartName="/ppt/notesSlides/notesSlide151.xml"/>
  <Override ContentType="application/vnd.openxmlformats-officedocument.presentationml.notesSlide+xml" PartName="/ppt/notesSlides/notesSlide100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232.xml"/>
  <Override ContentType="application/vnd.openxmlformats-officedocument.presentationml.notesSlide+xml" PartName="/ppt/notesSlides/notesSlide275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94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119.xml"/>
  <Override ContentType="application/vnd.openxmlformats-officedocument.presentationml.notesSlide+xml" PartName="/ppt/notesSlides/notesSlide263.xml"/>
  <Override ContentType="application/vnd.openxmlformats-officedocument.presentationml.notesSlide+xml" PartName="/ppt/notesSlides/notesSlide259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166.xml"/>
  <Override ContentType="application/vnd.openxmlformats-officedocument.presentationml.notesSlide+xml" PartName="/ppt/notesSlides/notesSlide182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178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135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204.xml"/>
  <Override ContentType="application/vnd.openxmlformats-officedocument.presentationml.notesSlide+xml" PartName="/ppt/notesSlides/notesSlide24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123.xml"/>
  <Override ContentType="application/vnd.openxmlformats-officedocument.presentationml.notesSlide+xml" PartName="/ppt/notesSlides/notesSlide171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16.xml"/>
  <Override ContentType="application/vnd.openxmlformats-officedocument.presentationml.notesSlide+xml" PartName="/ppt/notesSlides/notesSlide227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138.xml"/>
  <Override ContentType="application/vnd.openxmlformats-officedocument.presentationml.notesSlide+xml" PartName="/ppt/notesSlides/notesSlide163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198.xml"/>
  <Override ContentType="application/vnd.openxmlformats-officedocument.presentationml.notesSlide+xml" PartName="/ppt/notesSlides/notesSlide112.xml"/>
  <Override ContentType="application/vnd.openxmlformats-officedocument.presentationml.notesSlide+xml" PartName="/ppt/notesSlides/notesSlide103.xml"/>
  <Override ContentType="application/vnd.openxmlformats-officedocument.presentationml.notesSlide+xml" PartName="/ppt/notesSlides/notesSlide97.xml"/>
  <Override ContentType="application/vnd.openxmlformats-officedocument.presentationml.notesSlide+xml" PartName="/ppt/notesSlides/notesSlide155.xml"/>
  <Override ContentType="application/vnd.openxmlformats-officedocument.presentationml.notesSlide+xml" PartName="/ppt/notesSlides/notesSlide189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46.xml"/>
  <Override ContentType="application/vnd.openxmlformats-officedocument.presentationml.notesSlide+xml" PartName="/ppt/notesSlides/notesSlide21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0.xml"/>
  <Override ContentType="application/vnd.openxmlformats-officedocument.presentationml.notesSlide+xml" PartName="/ppt/notesSlides/notesSlide279.xml"/>
  <Override ContentType="application/vnd.openxmlformats-officedocument.presentationml.notesSlide+xml" PartName="/ppt/notesSlides/notesSlide236.xml"/>
  <Override ContentType="application/vnd.openxmlformats-officedocument.presentationml.notesSlide+xml" PartName="/ppt/notesSlides/notesSlide244.xml"/>
  <Override ContentType="application/vnd.openxmlformats-officedocument.presentationml.notesSlide+xml" PartName="/ppt/notesSlides/notesSlide201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31.xml"/>
  <Override ContentType="application/vnd.openxmlformats-officedocument.presentationml.notesSlide+xml" PartName="/ppt/notesSlides/notesSlide127.xml"/>
  <Override ContentType="application/vnd.openxmlformats-officedocument.presentationml.notesSlide+xml" PartName="/ppt/notesSlides/notesSlide191.xml"/>
  <Override ContentType="application/vnd.openxmlformats-officedocument.presentationml.notesSlide+xml" PartName="/ppt/notesSlides/notesSlide20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174.xml"/>
  <Override ContentType="application/vnd.openxmlformats-officedocument.presentationml.notesSlide+xml" PartName="/ppt/notesSlides/notesSlide272.xml"/>
  <Override ContentType="application/vnd.openxmlformats-officedocument.presentationml.notesSlide+xml" PartName="/ppt/notesSlides/notesSlide255.xml"/>
  <Override ContentType="application/vnd.openxmlformats-officedocument.presentationml.notesSlide+xml" PartName="/ppt/notesSlides/notesSlide212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193.xml"/>
  <Override ContentType="application/vnd.openxmlformats-officedocument.presentationml.notesSlide+xml" PartName="/ppt/notesSlides/notesSlide150.xml"/>
  <Override ContentType="application/vnd.openxmlformats-officedocument.presentationml.notesSlide+xml" PartName="/ppt/notesSlides/notesSlide142.xml"/>
  <Override ContentType="application/vnd.openxmlformats-officedocument.presentationml.notesSlide+xml" PartName="/ppt/notesSlides/notesSlide248.xml"/>
  <Override ContentType="application/vnd.openxmlformats-officedocument.presentationml.notesSlide+xml" PartName="/ppt/notesSlides/notesSlide116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59.xml"/>
  <Override ContentType="application/vnd.openxmlformats-officedocument.presentationml.notesSlide+xml" PartName="/ppt/notesSlides/notesSlide185.xml"/>
  <Override ContentType="application/vnd.openxmlformats-officedocument.presentationml.notesSlide+xml" PartName="/ppt/notesSlides/notesSlide215.xml"/>
  <Override ContentType="application/vnd.openxmlformats-officedocument.presentationml.notesSlide+xml" PartName="/ppt/notesSlides/notesSlide126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258.xml"/>
  <Override ContentType="application/vnd.openxmlformats-officedocument.presentationml.notesSlide+xml" PartName="/ppt/notesSlides/notesSlide169.xml"/>
  <Override ContentType="application/vnd.openxmlformats-officedocument.presentationml.notesSlide+xml" PartName="/ppt/notesSlides/notesSlide205.xml"/>
  <Override ContentType="application/vnd.openxmlformats-officedocument.presentationml.notesSlide+xml" PartName="/ppt/notesSlides/notesSlide108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60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276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79.xml"/>
  <Override ContentType="application/vnd.openxmlformats-officedocument.presentationml.notesSlide+xml" PartName="/ppt/notesSlides/notesSlide233.xml"/>
  <Override ContentType="application/vnd.openxmlformats-officedocument.presentationml.notesSlide+xml" PartName="/ppt/notesSlides/notesSlide165.xml"/>
  <Override ContentType="application/vnd.openxmlformats-officedocument.presentationml.notesSlide+xml" PartName="/ppt/notesSlides/notesSlide122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264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170.xml"/>
  <Override ContentType="application/vnd.openxmlformats-officedocument.presentationml.notesSlide+xml" PartName="/ppt/notesSlides/notesSlide197.xml"/>
  <Override ContentType="application/vnd.openxmlformats-officedocument.presentationml.notesSlide+xml" PartName="/ppt/notesSlides/notesSlide221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154.xml"/>
  <Override ContentType="application/vnd.openxmlformats-officedocument.presentationml.notesSlide+xml" PartName="/ppt/notesSlides/notesSlide136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260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243.xml"/>
  <Override ContentType="application/vnd.openxmlformats-officedocument.presentationml.notesSlide+xml" PartName="/ppt/notesSlides/notesSlide111.xml"/>
  <Override ContentType="application/vnd.openxmlformats-officedocument.presentationml.notesSlide+xml" PartName="/ppt/notesSlides/notesSlide226.xml"/>
  <Override ContentType="application/vnd.openxmlformats-officedocument.presentationml.notesSlide+xml" PartName="/ppt/notesSlides/notesSlide269.xml"/>
  <Override ContentType="application/vnd.openxmlformats-officedocument.presentationml.notesSlide+xml" PartName="/ppt/notesSlides/notesSlide200.xml"/>
  <Override ContentType="application/vnd.openxmlformats-officedocument.presentationml.notesSlide+xml" PartName="/ppt/notesSlides/notesSlide181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09.xml"/>
  <Override ContentType="application/vnd.openxmlformats-officedocument.presentationml.notesSlide+xml" PartName="/ppt/notesSlides/notesSlide104.xml"/>
  <Override ContentType="application/vnd.openxmlformats-officedocument.presentationml.notesSlide+xml" PartName="/ppt/notesSlides/notesSlide1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164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2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271.xml"/>
  <Override ContentType="application/vnd.openxmlformats-officedocument.presentationml.notesSlide+xml" PartName="/ppt/notesSlides/notesSlide237.xml"/>
  <Override ContentType="application/vnd.openxmlformats-officedocument.presentationml.notesSlide+xml" PartName="/ppt/notesSlides/notesSlide211.xml"/>
  <Override ContentType="application/vnd.openxmlformats-officedocument.presentationml.notesSlide+xml" PartName="/ppt/notesSlides/notesSlide254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132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96.xml"/>
  <Override ContentType="application/vnd.openxmlformats-officedocument.presentationml.notesSlide+xml" PartName="/ppt/notesSlides/notesSlide192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15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158.xml"/>
  <Override ContentType="application/vnd.openxmlformats-officedocument.presentationml.notesSlide+xml" PartName="/ppt/notesSlides/notesSlide175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1.xml"/>
  <Override ContentType="application/vnd.openxmlformats-officedocument.presentationml.slide+xml" PartName="/ppt/slides/slide164.xml"/>
  <Override ContentType="application/vnd.openxmlformats-officedocument.presentationml.slide+xml" PartName="/ppt/slides/slide253.xml"/>
  <Override ContentType="application/vnd.openxmlformats-officedocument.presentationml.slide+xml" PartName="/ppt/slides/slide43.xml"/>
  <Override ContentType="application/vnd.openxmlformats-officedocument.presentationml.slide+xml" PartName="/ppt/slides/slide199.xml"/>
  <Override ContentType="application/vnd.openxmlformats-officedocument.presentationml.slide+xml" PartName="/ppt/slides/slide210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202.xml"/>
  <Override ContentType="application/vnd.openxmlformats-officedocument.presentationml.slide+xml" PartName="/ppt/slides/slide105.xml"/>
  <Override ContentType="application/vnd.openxmlformats-officedocument.presentationml.slide+xml" PartName="/ppt/slides/slide148.xml"/>
  <Override ContentType="application/vnd.openxmlformats-officedocument.presentationml.slide+xml" PartName="/ppt/slides/slide172.xml"/>
  <Override ContentType="application/vnd.openxmlformats-officedocument.presentationml.slide+xml" PartName="/ppt/slides/slide19.xml"/>
  <Override ContentType="application/vnd.openxmlformats-officedocument.presentationml.slide+xml" PartName="/ppt/slides/slide5.xml"/>
  <Override ContentType="application/vnd.openxmlformats-officedocument.presentationml.slide+xml" PartName="/ppt/slides/slide237.xml"/>
  <Override ContentType="application/vnd.openxmlformats-officedocument.presentationml.slide+xml" PartName="/ppt/slides/slide261.xml"/>
  <Override ContentType="application/vnd.openxmlformats-officedocument.presentationml.slide+xml" PartName="/ppt/slides/slide51.xml"/>
  <Override ContentType="application/vnd.openxmlformats-officedocument.presentationml.slide+xml" PartName="/ppt/slides/slide245.xml"/>
  <Override ContentType="application/vnd.openxmlformats-officedocument.presentationml.slide+xml" PartName="/ppt/slides/slide113.xml"/>
  <Override ContentType="application/vnd.openxmlformats-officedocument.presentationml.slide+xml" PartName="/ppt/slides/slide94.xml"/>
  <Override ContentType="application/vnd.openxmlformats-officedocument.presentationml.slide+xml" PartName="/ppt/slides/slide156.xml"/>
  <Override ContentType="application/vnd.openxmlformats-officedocument.presentationml.slide+xml" PartName="/ppt/slides/slide217.xml"/>
  <Override ContentType="application/vnd.openxmlformats-officedocument.presentationml.slide+xml" PartName="/ppt/slides/slide71.xml"/>
  <Override ContentType="application/vnd.openxmlformats-officedocument.presentationml.slide+xml" PartName="/ppt/slides/slide179.xml"/>
  <Override ContentType="application/vnd.openxmlformats-officedocument.presentationml.slide+xml" PartName="/ppt/slides/slide276.xml"/>
  <Override ContentType="application/vnd.openxmlformats-officedocument.presentationml.slide+xml" PartName="/ppt/slides/slide233.xml"/>
  <Override ContentType="application/vnd.openxmlformats-officedocument.presentationml.slide+xml" PartName="/ppt/slides/slide66.xml"/>
  <Override ContentType="application/vnd.openxmlformats-officedocument.presentationml.slide+xml" PartName="/ppt/slides/slide265.xml"/>
  <Override ContentType="application/vnd.openxmlformats-officedocument.presentationml.slide+xml" PartName="/ppt/slides/slide23.xml"/>
  <Override ContentType="application/vnd.openxmlformats-officedocument.presentationml.slide+xml" PartName="/ppt/slides/slide229.xml"/>
  <Override ContentType="application/vnd.openxmlformats-officedocument.presentationml.slide+xml" PartName="/ppt/slides/slide136.xml"/>
  <Override ContentType="application/vnd.openxmlformats-officedocument.presentationml.slide+xml" PartName="/ppt/slides/slide184.xml"/>
  <Override ContentType="application/vnd.openxmlformats-officedocument.presentationml.slide+xml" PartName="/ppt/slides/slide141.xml"/>
  <Override ContentType="application/vnd.openxmlformats-officedocument.presentationml.slide+xml" PartName="/ppt/slides/slide82.xml"/>
  <Override ContentType="application/vnd.openxmlformats-officedocument.presentationml.slide+xml" PartName="/ppt/slides/slide9.xml"/>
  <Override ContentType="application/vnd.openxmlformats-officedocument.presentationml.slide+xml" PartName="/ppt/slides/slide168.xml"/>
  <Override ContentType="application/vnd.openxmlformats-officedocument.presentationml.slide+xml" PartName="/ppt/slides/slide12.xml"/>
  <Override ContentType="application/vnd.openxmlformats-officedocument.presentationml.slide+xml" PartName="/ppt/slides/slide108.xml"/>
  <Override ContentType="application/vnd.openxmlformats-officedocument.presentationml.slide+xml" PartName="/ppt/slides/slide187.xml"/>
  <Override ContentType="application/vnd.openxmlformats-officedocument.presentationml.slide+xml" PartName="/ppt/slides/slide98.xml"/>
  <Override ContentType="application/vnd.openxmlformats-officedocument.presentationml.slide+xml" PartName="/ppt/slides/slide152.xml"/>
  <Override ContentType="application/vnd.openxmlformats-officedocument.presentationml.slide+xml" PartName="/ppt/slides/slide125.xml"/>
  <Override ContentType="application/vnd.openxmlformats-officedocument.presentationml.slide+xml" PartName="/ppt/slides/slide257.xml"/>
  <Override ContentType="application/vnd.openxmlformats-officedocument.presentationml.slide+xml" PartName="/ppt/slides/slide20.xml"/>
  <Override ContentType="application/vnd.openxmlformats-officedocument.presentationml.slide+xml" PartName="/ppt/slides/slide161.xml"/>
  <Override ContentType="application/vnd.openxmlformats-officedocument.presentationml.slide+xml" PartName="/ppt/slides/slide214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206.xml"/>
  <Override ContentType="application/vnd.openxmlformats-officedocument.presentationml.slide+xml" PartName="/ppt/slides/slide55.xml"/>
  <Override ContentType="application/vnd.openxmlformats-officedocument.presentationml.slide+xml" PartName="/ppt/slides/slide249.xml"/>
  <Override ContentType="application/vnd.openxmlformats-officedocument.presentationml.slide+xml" PartName="/ppt/slides/slide195.xml"/>
  <Override ContentType="application/vnd.openxmlformats-officedocument.presentationml.slide+xml" PartName="/ppt/slides/slide272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242.xml"/>
  <Override ContentType="application/vnd.openxmlformats-officedocument.presentationml.slide+xml" PartName="/ppt/slides/slide129.xml"/>
  <Override ContentType="application/vnd.openxmlformats-officedocument.presentationml.slide+xml" PartName="/ppt/slides/slide63.xml"/>
  <Override ContentType="application/vnd.openxmlformats-officedocument.presentationml.slide+xml" PartName="/ppt/slides/slide159.xml"/>
  <Override ContentType="application/vnd.openxmlformats-officedocument.presentationml.slide+xml" PartName="/ppt/slides/slide101.xml"/>
  <Override ContentType="application/vnd.openxmlformats-officedocument.presentationml.slide+xml" PartName="/ppt/slides/slide116.xml"/>
  <Override ContentType="application/vnd.openxmlformats-officedocument.presentationml.slide+xml" PartName="/ppt/slides/slide144.xml"/>
  <Override ContentType="application/vnd.openxmlformats-officedocument.presentationml.slide+xml" PartName="/ppt/slides/slide133.xml"/>
  <Override ContentType="application/vnd.openxmlformats-officedocument.presentationml.slide+xml" PartName="/ppt/slides/slide9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176.xml"/>
  <Override ContentType="application/vnd.openxmlformats-officedocument.presentationml.slide+xml" PartName="/ppt/slides/slide268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225.xml"/>
  <Override ContentType="application/vnd.openxmlformats-officedocument.presentationml.slide+xml" PartName="/ppt/slides/slide180.xml"/>
  <Override ContentType="application/vnd.openxmlformats-officedocument.presentationml.slide+xml" PartName="/ppt/slides/slide18.xml"/>
  <Override ContentType="application/vnd.openxmlformats-officedocument.presentationml.slide+xml" PartName="/ppt/slides/slide201.xml"/>
  <Override ContentType="application/vnd.openxmlformats-officedocument.presentationml.slide+xml" PartName="/ppt/slides/slide244.xml"/>
  <Override ContentType="application/vnd.openxmlformats-officedocument.presentationml.slide+xml" PartName="/ppt/slides/slide52.xml"/>
  <Override ContentType="application/vnd.openxmlformats-officedocument.presentationml.slide+xml" PartName="/ppt/slides/slide270.xml"/>
  <Override ContentType="application/vnd.openxmlformats-officedocument.presentationml.slide+xml" PartName="/ppt/slides/slide95.xml"/>
  <Override ContentType="application/vnd.openxmlformats-officedocument.presentationml.slide+xml" PartName="/ppt/slides/slide181.xml"/>
  <Override ContentType="application/vnd.openxmlformats-officedocument.presentationml.slide+xml" PartName="/ppt/slides/slide157.xml"/>
  <Override ContentType="application/vnd.openxmlformats-officedocument.presentationml.slide+xml" PartName="/ppt/slides/slide211.xml"/>
  <Override ContentType="application/vnd.openxmlformats-officedocument.presentationml.slide+xml" PartName="/ppt/slides/slide77.xml"/>
  <Override ContentType="application/vnd.openxmlformats-officedocument.presentationml.slide+xml" PartName="/ppt/slides/slide165.xml"/>
  <Override ContentType="application/vnd.openxmlformats-officedocument.presentationml.slide+xml" PartName="/ppt/slides/slide34.xml"/>
  <Override ContentType="application/vnd.openxmlformats-officedocument.presentationml.slide+xml" PartName="/ppt/slides/slide254.xml"/>
  <Override ContentType="application/vnd.openxmlformats-officedocument.presentationml.slide+xml" PartName="/ppt/slides/slide122.xml"/>
  <Override ContentType="application/vnd.openxmlformats-officedocument.presentationml.slide+xml" PartName="/ppt/slides/slide147.xml"/>
  <Override ContentType="application/vnd.openxmlformats-officedocument.presentationml.slide+xml" PartName="/ppt/slides/slide191.xml"/>
  <Override ContentType="application/vnd.openxmlformats-officedocument.presentationml.slide+xml" PartName="/ppt/slides/slide279.xml"/>
  <Override ContentType="application/vnd.openxmlformats-officedocument.presentationml.slide+xml" PartName="/ppt/slides/slide236.xml"/>
  <Override ContentType="application/vnd.openxmlformats-officedocument.presentationml.slide+xml" PartName="/ppt/slides/slide104.xml"/>
  <Override ContentType="application/vnd.openxmlformats-officedocument.presentationml.slide+xml" PartName="/ppt/slides/slide24.xml"/>
  <Override ContentType="application/vnd.openxmlformats-officedocument.presentationml.slide+xml" PartName="/ppt/slides/slide137.xml"/>
  <Override ContentType="application/vnd.openxmlformats-officedocument.presentationml.slide+xml" PartName="/ppt/slides/slide110.xml"/>
  <Override ContentType="application/vnd.openxmlformats-officedocument.presentationml.slide+xml" PartName="/ppt/slides/slide250.xml"/>
  <Override ContentType="application/vnd.openxmlformats-officedocument.presentationml.slide+xml" PartName="/ppt/slides/slide153.xml"/>
  <Override ContentType="application/vnd.openxmlformats-officedocument.presentationml.slide+xml" PartName="/ppt/slides/slide248.xml"/>
  <Override ContentType="application/vnd.openxmlformats-officedocument.presentationml.slide+xml" PartName="/ppt/slides/slide67.xml"/>
  <Override ContentType="application/vnd.openxmlformats-officedocument.presentationml.slide+xml" PartName="/ppt/slides/slide196.xml"/>
  <Override ContentType="application/vnd.openxmlformats-officedocument.presentationml.slide+xml" PartName="/ppt/slides/slide171.xml"/>
  <Override ContentType="application/vnd.openxmlformats-officedocument.presentationml.slide+xml" PartName="/ppt/slides/slide259.xml"/>
  <Override ContentType="application/vnd.openxmlformats-officedocument.presentationml.slide+xml" PartName="/ppt/slides/slide49.xml"/>
  <Override ContentType="application/vnd.openxmlformats-officedocument.presentationml.slide+xml" PartName="/ppt/slides/slide216.xml"/>
  <Override ContentType="application/vnd.openxmlformats-officedocument.presentationml.slide+xml" PartName="/ppt/slides/slide83.xml"/>
  <Override ContentType="application/vnd.openxmlformats-officedocument.presentationml.slide+xml" PartName="/ppt/slides/slide6.xml"/>
  <Override ContentType="application/vnd.openxmlformats-officedocument.presentationml.slide+xml" PartName="/ppt/slides/slide264.xml"/>
  <Override ContentType="application/vnd.openxmlformats-officedocument.presentationml.slide+xml" PartName="/ppt/slides/slide119.xml"/>
  <Override ContentType="application/vnd.openxmlformats-officedocument.presentationml.slide+xml" PartName="/ppt/slides/slide40.xml"/>
  <Override ContentType="application/vnd.openxmlformats-officedocument.presentationml.slide+xml" PartName="/ppt/slides/slide221.xml"/>
  <Override ContentType="application/vnd.openxmlformats-officedocument.presentationml.slide+xml" PartName="/ppt/slides/slide73.xml"/>
  <Override ContentType="application/vnd.openxmlformats-officedocument.presentationml.slide+xml" PartName="/ppt/slides/slide169.xml"/>
  <Override ContentType="application/vnd.openxmlformats-officedocument.presentationml.slide+xml" PartName="/ppt/slides/slide258.xml"/>
  <Override ContentType="application/vnd.openxmlformats-officedocument.presentationml.slide+xml" PartName="/ppt/slides/slide30.xml"/>
  <Override ContentType="application/vnd.openxmlformats-officedocument.presentationml.slide+xml" PartName="/ppt/slides/slide126.xml"/>
  <Override ContentType="application/vnd.openxmlformats-officedocument.presentationml.slide+xml" PartName="/ppt/slides/slide186.xml"/>
  <Override ContentType="application/vnd.openxmlformats-officedocument.presentationml.slide+xml" PartName="/ppt/slides/slide215.xml"/>
  <Override ContentType="application/vnd.openxmlformats-officedocument.presentationml.slide+xml" PartName="/ppt/slides/slide109.xml"/>
  <Override ContentType="application/vnd.openxmlformats-officedocument.presentationml.slide+xml" PartName="/ppt/slides/slide99.xml"/>
  <Override ContentType="application/vnd.openxmlformats-officedocument.presentationml.slide+xml" PartName="/ppt/slides/slide3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222.xml"/>
  <Override ContentType="application/vnd.openxmlformats-officedocument.presentationml.slide+xml" PartName="/ppt/slides/slide205.xml"/>
  <Override ContentType="application/vnd.openxmlformats-officedocument.presentationml.slide+xml" PartName="/ppt/slides/slide160.xml"/>
  <Override ContentType="application/vnd.openxmlformats-officedocument.presentationml.slide+xml" PartName="/ppt/slides/slide232.xml"/>
  <Override ContentType="application/vnd.openxmlformats-officedocument.presentationml.slide+xml" PartName="/ppt/slides/slide100.xml"/>
  <Override ContentType="application/vnd.openxmlformats-officedocument.presentationml.slide+xml" PartName="/ppt/slides/slide90.xml"/>
  <Override ContentType="application/vnd.openxmlformats-officedocument.presentationml.slide+xml" PartName="/ppt/slides/slide143.xml"/>
  <Override ContentType="application/vnd.openxmlformats-officedocument.presentationml.slide+xml" PartName="/ppt/slides/slide275.xml"/>
  <Override ContentType="application/vnd.openxmlformats-officedocument.presentationml.slide+xml" PartName="/ppt/slides/slide132.xml"/>
  <Override ContentType="application/vnd.openxmlformats-officedocument.presentationml.slide+xml" PartName="/ppt/slides/slide62.xml"/>
  <Override ContentType="application/vnd.openxmlformats-officedocument.presentationml.slide+xml" PartName="/ppt/slides/slide175.xml"/>
  <Override ContentType="application/vnd.openxmlformats-officedocument.presentationml.slide+xml" PartName="/ppt/slides/slide269.xml"/>
  <Override ContentType="application/vnd.openxmlformats-officedocument.presentationml.slide+xml" PartName="/ppt/slides/slide1.xml"/>
  <Override ContentType="application/vnd.openxmlformats-officedocument.presentationml.slide+xml" PartName="/ppt/slides/slide192.xml"/>
  <Override ContentType="application/vnd.openxmlformats-officedocument.presentationml.slide+xml" PartName="/ppt/slides/slide45.xml"/>
  <Override ContentType="application/vnd.openxmlformats-officedocument.presentationml.slide+xml" PartName="/ppt/slides/slide226.xml"/>
  <Override ContentType="application/vnd.openxmlformats-officedocument.presentationml.slide+xml" PartName="/ppt/slides/slide28.xml"/>
  <Override ContentType="application/vnd.openxmlformats-officedocument.presentationml.slide+xml" PartName="/ppt/slides/slide209.xml"/>
  <Override ContentType="application/vnd.openxmlformats-officedocument.presentationml.slide+xml" PartName="/ppt/slides/slide200.xml"/>
  <Override ContentType="application/vnd.openxmlformats-officedocument.presentationml.slide+xml" PartName="/ppt/slides/slide243.xml"/>
  <Override ContentType="application/vnd.openxmlformats-officedocument.presentationml.slide+xml" PartName="/ppt/slides/slide88.xml"/>
  <Override ContentType="application/vnd.openxmlformats-officedocument.presentationml.slide+xml" PartName="/ppt/slides/slide158.xml"/>
  <Override ContentType="application/vnd.openxmlformats-officedocument.presentationml.slide+xml" PartName="/ppt/slides/slide115.xml"/>
  <Override ContentType="application/vnd.openxmlformats-officedocument.presentationml.slide+xml" PartName="/ppt/slides/slide260.xml"/>
  <Override ContentType="application/vnd.openxmlformats-officedocument.presentationml.slide+xml" PartName="/ppt/slides/slide3.xml"/>
  <Override ContentType="application/vnd.openxmlformats-officedocument.presentationml.slide+xml" PartName="/ppt/slides/slide182.xml"/>
  <Override ContentType="application/vnd.openxmlformats-officedocument.presentationml.slide+xml" PartName="/ppt/slides/slide17.xml"/>
  <Override ContentType="application/vnd.openxmlformats-officedocument.presentationml.slide+xml" PartName="/ppt/slides/slide138.xml"/>
  <Override ContentType="application/vnd.openxmlformats-officedocument.presentationml.slide+xml" PartName="/ppt/slides/slide271.xml"/>
  <Override ContentType="application/vnd.openxmlformats-officedocument.presentationml.slide+xml" PartName="/ppt/slides/slide25.xml"/>
  <Override ContentType="application/vnd.openxmlformats-officedocument.presentationml.slide+xml" PartName="/ppt/slides/slide174.xml"/>
  <Override ContentType="application/vnd.openxmlformats-officedocument.presentationml.slide+xml" PartName="/ppt/slides/slide190.xml"/>
  <Override ContentType="application/vnd.openxmlformats-officedocument.presentationml.slide+xml" PartName="/ppt/slides/slide227.xml"/>
  <Override ContentType="application/vnd.openxmlformats-officedocument.presentationml.slide+xml" PartName="/ppt/slides/slide33.xml"/>
  <Override ContentType="application/vnd.openxmlformats-officedocument.presentationml.slide+xml" PartName="/ppt/slides/slide219.xml"/>
  <Override ContentType="application/vnd.openxmlformats-officedocument.presentationml.slide+xml" PartName="/ppt/slides/slide68.xml"/>
  <Override ContentType="application/vnd.openxmlformats-officedocument.presentationml.slide+xml" PartName="/ppt/slides/slide170.xml"/>
  <Override ContentType="application/vnd.openxmlformats-officedocument.presentationml.slide+xml" PartName="/ppt/slides/slide204.xml"/>
  <Override ContentType="application/vnd.openxmlformats-officedocument.presentationml.slide+xml" PartName="/ppt/slides/slide247.xml"/>
  <Override ContentType="application/vnd.openxmlformats-officedocument.presentationml.slide+xml" PartName="/ppt/slides/slide84.xml"/>
  <Override ContentType="application/vnd.openxmlformats-officedocument.presentationml.slide+xml" PartName="/ppt/slides/slide107.xml"/>
  <Override ContentType="application/vnd.openxmlformats-officedocument.presentationml.slide+xml" PartName="/ppt/slides/slide37.xml"/>
  <Override ContentType="application/vnd.openxmlformats-officedocument.presentationml.slide+xml" PartName="/ppt/slides/slide123.xml"/>
  <Override ContentType="application/vnd.openxmlformats-officedocument.presentationml.slide+xml" PartName="/ppt/slides/slide220.xml"/>
  <Override ContentType="application/vnd.openxmlformats-officedocument.presentationml.slide+xml" PartName="/ppt/slides/slide263.xml"/>
  <Override ContentType="application/vnd.openxmlformats-officedocument.presentationml.slide+xml" PartName="/ppt/slides/slide166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235.xml"/>
  <Override ContentType="application/vnd.openxmlformats-officedocument.presentationml.slide+xml" PartName="/ppt/slides/slide278.xml"/>
  <Override ContentType="application/vnd.openxmlformats-officedocument.presentationml.slide+xml" PartName="/ppt/slides/slide154.xml"/>
  <Override ContentType="application/vnd.openxmlformats-officedocument.presentationml.slide+xml" PartName="/ppt/slides/slide197.xml"/>
  <Override ContentType="application/vnd.openxmlformats-officedocument.presentationml.slide+xml" PartName="/ppt/slides/slide10.xml"/>
  <Override ContentType="application/vnd.openxmlformats-officedocument.presentationml.slide+xml" PartName="/ppt/slides/slide111.xml"/>
  <Override ContentType="application/vnd.openxmlformats-officedocument.presentationml.slide+xml" PartName="/ppt/slides/slide251.xml"/>
  <Override ContentType="application/vnd.openxmlformats-officedocument.presentationml.slide+xml" PartName="/ppt/slides/slide53.xml"/>
  <Override ContentType="application/vnd.openxmlformats-officedocument.presentationml.slide+xml" PartName="/ppt/slides/slide96.xml"/>
  <Override ContentType="application/vnd.openxmlformats-officedocument.presentationml.slide+xml" PartName="/ppt/slides/slide48.xml"/>
  <Override ContentType="application/vnd.openxmlformats-officedocument.presentationml.slide+xml" PartName="/ppt/slides/slide223.xml"/>
  <Override ContentType="application/vnd.openxmlformats-officedocument.presentationml.slide+xml" PartName="/ppt/slides/slide266.xml"/>
  <Override ContentType="application/vnd.openxmlformats-officedocument.presentationml.slide+xml" PartName="/ppt/slides/slide240.xml"/>
  <Override ContentType="application/vnd.openxmlformats-officedocument.presentationml.slide+xml" PartName="/ppt/slides/slide22.xml"/>
  <Override ContentType="application/vnd.openxmlformats-officedocument.presentationml.slide+xml" PartName="/ppt/slides/slide185.xml"/>
  <Override ContentType="application/vnd.openxmlformats-officedocument.presentationml.slide+xml" PartName="/ppt/slides/slide231.xml"/>
  <Override ContentType="application/vnd.openxmlformats-officedocument.presentationml.slide+xml" PartName="/ppt/slides/slide65.xml"/>
  <Override ContentType="application/vnd.openxmlformats-officedocument.presentationml.slide+xml" PartName="/ppt/slides/slide118.xml"/>
  <Override ContentType="application/vnd.openxmlformats-officedocument.presentationml.slide+xml" PartName="/ppt/slides/slide274.xml"/>
  <Override ContentType="application/vnd.openxmlformats-officedocument.presentationml.slide+xml" PartName="/ppt/slides/slide142.xml"/>
  <Override ContentType="application/vnd.openxmlformats-officedocument.presentationml.slide+xml" PartName="/ppt/slides/slide72.xml"/>
  <Override ContentType="application/vnd.openxmlformats-officedocument.presentationml.slide+xml" PartName="/ppt/slides/slide135.xml"/>
  <Override ContentType="application/vnd.openxmlformats-officedocument.presentationml.slide+xml" PartName="/ppt/slides/slide178.xml"/>
  <Override ContentType="application/vnd.openxmlformats-officedocument.presentationml.slide+xml" PartName="/ppt/slides/slide29.xml"/>
  <Override ContentType="application/vnd.openxmlformats-officedocument.presentationml.slide+xml" PartName="/ppt/slides/slide212.xml"/>
  <Override ContentType="application/vnd.openxmlformats-officedocument.presentationml.slide+xml" PartName="/ppt/slides/slide255.xml"/>
  <Override ContentType="application/vnd.openxmlformats-officedocument.presentationml.slide+xml" PartName="/ppt/slides/slide76.xml"/>
  <Override ContentType="application/vnd.openxmlformats-officedocument.presentationml.slide+xml" PartName="/ppt/slides/slide131.xml"/>
  <Override ContentType="application/vnd.openxmlformats-officedocument.presentationml.slide+xml" PartName="/ppt/slides/slide93.xml"/>
  <Override ContentType="application/vnd.openxmlformats-officedocument.presentationml.slide+xml" PartName="/ppt/slides/slide80.xml"/>
  <Override ContentType="application/vnd.openxmlformats-officedocument.presentationml.slide+xml" PartName="/ppt/slides/slide103.xml"/>
  <Override ContentType="application/vnd.openxmlformats-officedocument.presentationml.slide+xml" PartName="/ppt/slides/slide61.xml"/>
  <Override ContentType="application/vnd.openxmlformats-officedocument.presentationml.slide+xml" PartName="/ppt/slides/slide114.xml"/>
  <Override ContentType="application/vnd.openxmlformats-officedocument.presentationml.slide+xml" PartName="/ppt/slides/slide163.xml"/>
  <Override ContentType="application/vnd.openxmlformats-officedocument.presentationml.slide+xml" PartName="/ppt/slides/slide127.xml"/>
  <Override ContentType="application/vnd.openxmlformats-officedocument.presentationml.slide+xml" PartName="/ppt/slides/slide146.xml"/>
  <Override ContentType="application/vnd.openxmlformats-officedocument.presentationml.slide+xml" PartName="/ppt/slides/slide150.xml"/>
  <Override ContentType="application/vnd.openxmlformats-officedocument.presentationml.slide+xml" PartName="/ppt/slides/slide189.xml"/>
  <Override ContentType="application/vnd.openxmlformats-officedocument.presentationml.slide+xml" PartName="/ppt/slides/slide120.xml"/>
  <Override ContentType="application/vnd.openxmlformats-officedocument.presentationml.slide+xml" PartName="/ppt/slides/slide87.xml"/>
  <Override ContentType="application/vnd.openxmlformats-officedocument.presentationml.slide+xml" PartName="/ppt/slides/slide57.xml"/>
  <Override ContentType="application/vnd.openxmlformats-officedocument.presentationml.slide+xml" PartName="/ppt/slides/slide238.xml"/>
  <Override ContentType="application/vnd.openxmlformats-officedocument.presentationml.slide+xml" PartName="/ppt/slides/slide44.xml"/>
  <Override ContentType="application/vnd.openxmlformats-officedocument.presentationml.slide+xml" PartName="/ppt/slides/slide193.xml"/>
  <Override ContentType="application/vnd.openxmlformats-officedocument.presentationml.slide+xml" PartName="/ppt/slides/slide208.xml"/>
  <Override ContentType="application/vnd.openxmlformats-officedocument.presentationml.slide+xml" PartName="/ppt/slides/slide14.xml"/>
  <Override ContentType="application/vnd.openxmlformats-officedocument.presentationml.slide+xml" PartName="/ppt/slides/slide4.xml"/>
  <Override ContentType="application/vnd.openxmlformats-officedocument.presentationml.slide+xml" PartName="/ppt/slides/slide228.xml"/>
  <Override ContentType="application/vnd.openxmlformats-officedocument.presentationml.slide+xml" PartName="/ppt/slides/slide139.xml"/>
  <Override ContentType="application/vnd.openxmlformats-officedocument.presentationml.slide+xml" PartName="/ppt/slides/slide60.xml"/>
  <Override ContentType="application/vnd.openxmlformats-officedocument.presentationml.slide+xml" PartName="/ppt/slides/slide26.xml"/>
  <Override ContentType="application/vnd.openxmlformats-officedocument.presentationml.slide+xml" PartName="/ppt/slides/slide112.xml"/>
  <Override ContentType="application/vnd.openxmlformats-officedocument.presentationml.slide+xml" PartName="/ppt/slides/slide198.xml"/>
  <Override ContentType="application/vnd.openxmlformats-officedocument.presentationml.slide+xml" PartName="/ppt/slides/slide15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42.xml"/>
  <Override ContentType="application/vnd.openxmlformats-officedocument.presentationml.slide+xml" PartName="/ppt/slides/slide50.xml"/>
  <Override ContentType="application/vnd.openxmlformats-officedocument.presentationml.slide+xml" PartName="/ppt/slides/slide218.xml"/>
  <Override ContentType="application/vnd.openxmlformats-officedocument.presentationml.slide+xml" PartName="/ppt/slides/slide130.xml"/>
  <Override ContentType="application/vnd.openxmlformats-officedocument.presentationml.slide+xml" PartName="/ppt/slides/slide173.xml"/>
  <Override ContentType="application/vnd.openxmlformats-officedocument.presentationml.slide+xml" PartName="/ppt/slides/slide16.xml"/>
  <Override ContentType="application/vnd.openxmlformats-officedocument.presentationml.slide+xml" PartName="/ppt/slides/slide262.xml"/>
  <Override ContentType="application/vnd.openxmlformats-officedocument.presentationml.slide+xml" PartName="/ppt/slides/slide97.xml"/>
  <Override ContentType="application/vnd.openxmlformats-officedocument.presentationml.slide+xml" PartName="/ppt/slides/slide140.xml"/>
  <Override ContentType="application/vnd.openxmlformats-officedocument.presentationml.slide+xml" PartName="/ppt/slides/slide277.xml"/>
  <Override ContentType="application/vnd.openxmlformats-officedocument.presentationml.slide+xml" PartName="/ppt/slides/slide11.xml"/>
  <Override ContentType="application/vnd.openxmlformats-officedocument.presentationml.slide+xml" PartName="/ppt/slides/slide280.xml"/>
  <Override ContentType="application/vnd.openxmlformats-officedocument.presentationml.slide+xml" PartName="/ppt/slides/slide183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79.xml"/>
  <Override ContentType="application/vnd.openxmlformats-officedocument.presentationml.slide+xml" PartName="/ppt/slides/slide246.xml"/>
  <Override ContentType="application/vnd.openxmlformats-officedocument.presentationml.slide+xml" PartName="/ppt/slides/slide149.xml"/>
  <Override ContentType="application/vnd.openxmlformats-officedocument.presentationml.slide+xml" PartName="/ppt/slides/slide203.xml"/>
  <Override ContentType="application/vnd.openxmlformats-officedocument.presentationml.slide+xml" PartName="/ppt/slides/slide252.xml"/>
  <Override ContentType="application/vnd.openxmlformats-officedocument.presentationml.slide+xml" PartName="/ppt/slides/slide124.xml"/>
  <Override ContentType="application/vnd.openxmlformats-officedocument.presentationml.slide+xml" PartName="/ppt/slides/slide106.xml"/>
  <Override ContentType="application/vnd.openxmlformats-officedocument.presentationml.slide+xml" PartName="/ppt/slides/slide167.xml"/>
  <Override ContentType="application/vnd.openxmlformats-officedocument.presentationml.slide+xml" PartName="/ppt/slides/slide70.xml"/>
  <Override ContentType="application/vnd.openxmlformats-officedocument.presentationml.slide+xml" PartName="/ppt/slides/slide234.xml"/>
  <Override ContentType="application/vnd.openxmlformats-officedocument.presentationml.slide+xml" PartName="/ppt/slides/slide194.xml"/>
  <Override ContentType="application/vnd.openxmlformats-officedocument.presentationml.slide+xml" PartName="/ppt/slides/slide151.xml"/>
  <Override ContentType="application/vnd.openxmlformats-officedocument.presentationml.slide+xml" PartName="/ppt/slides/slide177.xml"/>
  <Override ContentType="application/vnd.openxmlformats-officedocument.presentationml.slide+xml" PartName="/ppt/slides/slide134.xml"/>
  <Override ContentType="application/vnd.openxmlformats-officedocument.presentationml.slide+xml" PartName="/ppt/slides/slide207.xml"/>
  <Override ContentType="application/vnd.openxmlformats-officedocument.presentationml.slide+xml" PartName="/ppt/slides/slide224.xml"/>
  <Override ContentType="application/vnd.openxmlformats-officedocument.presentationml.slide+xml" PartName="/ppt/slides/slide47.xml"/>
  <Override ContentType="application/vnd.openxmlformats-officedocument.presentationml.slide+xml" PartName="/ppt/slides/slide267.xml"/>
  <Override ContentType="application/vnd.openxmlformats-officedocument.presentationml.slide+xml" PartName="/ppt/slides/slide241.xml"/>
  <Override ContentType="application/vnd.openxmlformats-officedocument.presentationml.slide+xml" PartName="/ppt/slides/slide21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8.xml"/>
  <Override ContentType="application/vnd.openxmlformats-officedocument.presentationml.slide+xml" PartName="/ppt/slides/slide117.xml"/>
  <Override ContentType="application/vnd.openxmlformats-officedocument.presentationml.slide+xml" PartName="/ppt/slides/slide145.xml"/>
  <Override ContentType="application/vnd.openxmlformats-officedocument.presentationml.slide+xml" PartName="/ppt/slides/slide188.xml"/>
  <Override ContentType="application/vnd.openxmlformats-officedocument.presentationml.slide+xml" PartName="/ppt/slides/slide162.xml"/>
  <Override ContentType="application/vnd.openxmlformats-officedocument.presentationml.slide+xml" PartName="/ppt/slides/slide32.xml"/>
  <Override ContentType="application/vnd.openxmlformats-officedocument.presentationml.slide+xml" PartName="/ppt/slides/slide75.xml"/>
  <Override ContentType="application/vnd.openxmlformats-officedocument.presentationml.slide+xml" PartName="/ppt/slides/slide213.xml"/>
  <Override ContentType="application/vnd.openxmlformats-officedocument.presentationml.slide+xml" PartName="/ppt/slides/slide58.xml"/>
  <Override ContentType="application/vnd.openxmlformats-officedocument.presentationml.slide+xml" PartName="/ppt/slides/slide239.xml"/>
  <Override ContentType="application/vnd.openxmlformats-officedocument.presentationml.slide+xml" PartName="/ppt/slides/slide15.xml"/>
  <Override ContentType="application/vnd.openxmlformats-officedocument.presentationml.slide+xml" PartName="/ppt/slides/slide230.xml"/>
  <Override ContentType="application/vnd.openxmlformats-officedocument.presentationml.slide+xml" PartName="/ppt/slides/slide256.xml"/>
  <Override ContentType="application/vnd.openxmlformats-officedocument.presentationml.slide+xml" PartName="/ppt/slides/slide128.xml"/>
  <Override ContentType="application/vnd.openxmlformats-officedocument.presentationml.slide+xml" PartName="/ppt/slides/slide273.xml"/>
  <Override ContentType="application/vnd.openxmlformats-officedocument.presentationml.slide+xml" PartName="/ppt/slides/slide92.xml"/>
  <Override ContentType="application/vnd.openxmlformats-officedocument.presentationml.slide+xml" PartName="/ppt/slides/slide10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47" r:id="rId98"/>
    <p:sldId id="348" r:id="rId99"/>
    <p:sldId id="349" r:id="rId100"/>
    <p:sldId id="350" r:id="rId101"/>
    <p:sldId id="351" r:id="rId102"/>
    <p:sldId id="352" r:id="rId103"/>
    <p:sldId id="353" r:id="rId104"/>
    <p:sldId id="354" r:id="rId105"/>
    <p:sldId id="355" r:id="rId106"/>
    <p:sldId id="356" r:id="rId107"/>
    <p:sldId id="357" r:id="rId108"/>
    <p:sldId id="358" r:id="rId109"/>
    <p:sldId id="359" r:id="rId110"/>
    <p:sldId id="360" r:id="rId111"/>
    <p:sldId id="361" r:id="rId112"/>
    <p:sldId id="362" r:id="rId113"/>
    <p:sldId id="363" r:id="rId114"/>
    <p:sldId id="364" r:id="rId115"/>
    <p:sldId id="365" r:id="rId116"/>
    <p:sldId id="366" r:id="rId117"/>
    <p:sldId id="367" r:id="rId118"/>
    <p:sldId id="368" r:id="rId119"/>
    <p:sldId id="369" r:id="rId120"/>
    <p:sldId id="370" r:id="rId121"/>
    <p:sldId id="371" r:id="rId122"/>
    <p:sldId id="372" r:id="rId123"/>
    <p:sldId id="373" r:id="rId124"/>
    <p:sldId id="374" r:id="rId125"/>
    <p:sldId id="375" r:id="rId126"/>
    <p:sldId id="376" r:id="rId127"/>
    <p:sldId id="377" r:id="rId128"/>
    <p:sldId id="378" r:id="rId129"/>
    <p:sldId id="379" r:id="rId130"/>
    <p:sldId id="380" r:id="rId131"/>
    <p:sldId id="381" r:id="rId132"/>
    <p:sldId id="382" r:id="rId133"/>
    <p:sldId id="383" r:id="rId134"/>
    <p:sldId id="384" r:id="rId135"/>
    <p:sldId id="385" r:id="rId136"/>
    <p:sldId id="386" r:id="rId137"/>
    <p:sldId id="387" r:id="rId138"/>
    <p:sldId id="388" r:id="rId139"/>
    <p:sldId id="389" r:id="rId140"/>
    <p:sldId id="390" r:id="rId141"/>
    <p:sldId id="391" r:id="rId142"/>
    <p:sldId id="392" r:id="rId143"/>
    <p:sldId id="393" r:id="rId144"/>
    <p:sldId id="394" r:id="rId145"/>
    <p:sldId id="395" r:id="rId146"/>
    <p:sldId id="396" r:id="rId147"/>
    <p:sldId id="397" r:id="rId148"/>
    <p:sldId id="398" r:id="rId149"/>
    <p:sldId id="399" r:id="rId150"/>
    <p:sldId id="400" r:id="rId151"/>
    <p:sldId id="401" r:id="rId152"/>
    <p:sldId id="402" r:id="rId153"/>
    <p:sldId id="403" r:id="rId154"/>
    <p:sldId id="404" r:id="rId155"/>
    <p:sldId id="405" r:id="rId156"/>
    <p:sldId id="406" r:id="rId157"/>
    <p:sldId id="407" r:id="rId158"/>
    <p:sldId id="408" r:id="rId159"/>
    <p:sldId id="409" r:id="rId160"/>
    <p:sldId id="410" r:id="rId161"/>
    <p:sldId id="411" r:id="rId162"/>
    <p:sldId id="412" r:id="rId163"/>
    <p:sldId id="413" r:id="rId164"/>
    <p:sldId id="414" r:id="rId165"/>
    <p:sldId id="415" r:id="rId166"/>
    <p:sldId id="416" r:id="rId167"/>
    <p:sldId id="417" r:id="rId168"/>
    <p:sldId id="418" r:id="rId169"/>
    <p:sldId id="419" r:id="rId170"/>
    <p:sldId id="420" r:id="rId171"/>
    <p:sldId id="421" r:id="rId172"/>
    <p:sldId id="422" r:id="rId173"/>
    <p:sldId id="423" r:id="rId174"/>
    <p:sldId id="424" r:id="rId175"/>
    <p:sldId id="425" r:id="rId176"/>
    <p:sldId id="426" r:id="rId177"/>
    <p:sldId id="427" r:id="rId178"/>
    <p:sldId id="428" r:id="rId179"/>
    <p:sldId id="429" r:id="rId180"/>
    <p:sldId id="430" r:id="rId181"/>
    <p:sldId id="431" r:id="rId182"/>
    <p:sldId id="432" r:id="rId183"/>
    <p:sldId id="433" r:id="rId184"/>
    <p:sldId id="434" r:id="rId185"/>
    <p:sldId id="435" r:id="rId186"/>
    <p:sldId id="436" r:id="rId187"/>
    <p:sldId id="437" r:id="rId188"/>
    <p:sldId id="438" r:id="rId189"/>
    <p:sldId id="439" r:id="rId190"/>
    <p:sldId id="440" r:id="rId191"/>
    <p:sldId id="441" r:id="rId192"/>
    <p:sldId id="442" r:id="rId193"/>
    <p:sldId id="443" r:id="rId194"/>
    <p:sldId id="444" r:id="rId195"/>
    <p:sldId id="445" r:id="rId196"/>
    <p:sldId id="446" r:id="rId197"/>
    <p:sldId id="447" r:id="rId198"/>
    <p:sldId id="448" r:id="rId199"/>
    <p:sldId id="449" r:id="rId200"/>
    <p:sldId id="450" r:id="rId201"/>
    <p:sldId id="451" r:id="rId202"/>
    <p:sldId id="452" r:id="rId203"/>
    <p:sldId id="453" r:id="rId204"/>
    <p:sldId id="454" r:id="rId205"/>
    <p:sldId id="455" r:id="rId206"/>
    <p:sldId id="456" r:id="rId207"/>
    <p:sldId id="457" r:id="rId208"/>
    <p:sldId id="458" r:id="rId209"/>
    <p:sldId id="459" r:id="rId210"/>
    <p:sldId id="460" r:id="rId211"/>
    <p:sldId id="461" r:id="rId212"/>
    <p:sldId id="462" r:id="rId213"/>
    <p:sldId id="463" r:id="rId214"/>
    <p:sldId id="464" r:id="rId215"/>
    <p:sldId id="465" r:id="rId216"/>
    <p:sldId id="466" r:id="rId217"/>
    <p:sldId id="467" r:id="rId218"/>
    <p:sldId id="468" r:id="rId219"/>
    <p:sldId id="469" r:id="rId220"/>
    <p:sldId id="470" r:id="rId221"/>
    <p:sldId id="471" r:id="rId222"/>
    <p:sldId id="472" r:id="rId223"/>
    <p:sldId id="473" r:id="rId224"/>
    <p:sldId id="474" r:id="rId225"/>
    <p:sldId id="475" r:id="rId226"/>
    <p:sldId id="476" r:id="rId227"/>
    <p:sldId id="477" r:id="rId228"/>
    <p:sldId id="478" r:id="rId229"/>
    <p:sldId id="479" r:id="rId230"/>
    <p:sldId id="480" r:id="rId231"/>
    <p:sldId id="481" r:id="rId232"/>
    <p:sldId id="482" r:id="rId233"/>
    <p:sldId id="483" r:id="rId234"/>
    <p:sldId id="484" r:id="rId235"/>
    <p:sldId id="485" r:id="rId236"/>
    <p:sldId id="486" r:id="rId237"/>
    <p:sldId id="487" r:id="rId238"/>
    <p:sldId id="488" r:id="rId239"/>
    <p:sldId id="489" r:id="rId240"/>
    <p:sldId id="490" r:id="rId241"/>
    <p:sldId id="491" r:id="rId242"/>
    <p:sldId id="492" r:id="rId243"/>
    <p:sldId id="493" r:id="rId244"/>
    <p:sldId id="494" r:id="rId245"/>
    <p:sldId id="495" r:id="rId246"/>
    <p:sldId id="496" r:id="rId247"/>
    <p:sldId id="497" r:id="rId248"/>
    <p:sldId id="498" r:id="rId249"/>
    <p:sldId id="499" r:id="rId250"/>
    <p:sldId id="500" r:id="rId251"/>
    <p:sldId id="501" r:id="rId252"/>
    <p:sldId id="502" r:id="rId253"/>
    <p:sldId id="503" r:id="rId254"/>
    <p:sldId id="504" r:id="rId255"/>
    <p:sldId id="505" r:id="rId256"/>
    <p:sldId id="506" r:id="rId257"/>
    <p:sldId id="507" r:id="rId258"/>
    <p:sldId id="508" r:id="rId259"/>
    <p:sldId id="509" r:id="rId260"/>
    <p:sldId id="510" r:id="rId261"/>
    <p:sldId id="511" r:id="rId262"/>
    <p:sldId id="512" r:id="rId263"/>
    <p:sldId id="513" r:id="rId264"/>
    <p:sldId id="514" r:id="rId265"/>
    <p:sldId id="515" r:id="rId266"/>
    <p:sldId id="516" r:id="rId267"/>
    <p:sldId id="517" r:id="rId268"/>
    <p:sldId id="518" r:id="rId269"/>
    <p:sldId id="519" r:id="rId270"/>
    <p:sldId id="520" r:id="rId271"/>
    <p:sldId id="521" r:id="rId272"/>
    <p:sldId id="522" r:id="rId273"/>
    <p:sldId id="523" r:id="rId274"/>
    <p:sldId id="524" r:id="rId275"/>
    <p:sldId id="525" r:id="rId276"/>
    <p:sldId id="526" r:id="rId277"/>
    <p:sldId id="527" r:id="rId278"/>
    <p:sldId id="528" r:id="rId279"/>
    <p:sldId id="529" r:id="rId280"/>
    <p:sldId id="530" r:id="rId281"/>
    <p:sldId id="531" r:id="rId282"/>
    <p:sldId id="532" r:id="rId283"/>
    <p:sldId id="533" r:id="rId284"/>
    <p:sldId id="534" r:id="rId285"/>
    <p:sldId id="535" r:id="rId286"/>
  </p:sldIdLst>
  <p:sldSz cy="5143500" cx="9144000"/>
  <p:notesSz cx="6858000" cy="9144000"/>
  <p:embeddedFontLst>
    <p:embeddedFont>
      <p:font typeface="Noto Emoji"/>
      <p:regular r:id="rId287"/>
      <p:bold r:id="rId288"/>
    </p:embeddedFont>
    <p:embeddedFont>
      <p:font typeface="Radio Canada Big Medium"/>
      <p:regular r:id="rId289"/>
      <p:bold r:id="rId290"/>
      <p:italic r:id="rId291"/>
      <p:boldItalic r:id="rId292"/>
    </p:embeddedFont>
    <p:embeddedFont>
      <p:font typeface="Bad Script"/>
      <p:regular r:id="rId293"/>
    </p:embeddedFont>
    <p:embeddedFont>
      <p:font typeface="Roboto"/>
      <p:regular r:id="rId294"/>
      <p:bold r:id="rId295"/>
      <p:italic r:id="rId296"/>
      <p:boldItalic r:id="rId297"/>
    </p:embeddedFont>
    <p:embeddedFont>
      <p:font typeface="Radio Canada Big SemiBold"/>
      <p:regular r:id="rId298"/>
      <p:bold r:id="rId299"/>
      <p:italic r:id="rId300"/>
      <p:boldItalic r:id="rId301"/>
    </p:embeddedFont>
    <p:embeddedFont>
      <p:font typeface="Radio Canada Big"/>
      <p:regular r:id="rId302"/>
      <p:bold r:id="rId303"/>
      <p:italic r:id="rId304"/>
      <p:boldItalic r:id="rId305"/>
    </p:embeddedFont>
    <p:embeddedFont>
      <p:font typeface="Noto Emoji Medium"/>
      <p:regular r:id="rId306"/>
      <p:bold r:id="rId30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554E950-B127-4BD3-9435-9BE632BCA331}">
  <a:tblStyle styleId="{0554E950-B127-4BD3-9435-9BE632BCA33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190" Type="http://schemas.openxmlformats.org/officeDocument/2006/relationships/slide" Target="slides/slide18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194" Type="http://schemas.openxmlformats.org/officeDocument/2006/relationships/slide" Target="slides/slide188.xml"/><Relationship Id="rId43" Type="http://schemas.openxmlformats.org/officeDocument/2006/relationships/slide" Target="slides/slide37.xml"/><Relationship Id="rId193" Type="http://schemas.openxmlformats.org/officeDocument/2006/relationships/slide" Target="slides/slide187.xml"/><Relationship Id="rId46" Type="http://schemas.openxmlformats.org/officeDocument/2006/relationships/slide" Target="slides/slide40.xml"/><Relationship Id="rId192" Type="http://schemas.openxmlformats.org/officeDocument/2006/relationships/slide" Target="slides/slide186.xml"/><Relationship Id="rId45" Type="http://schemas.openxmlformats.org/officeDocument/2006/relationships/slide" Target="slides/slide39.xml"/><Relationship Id="rId191" Type="http://schemas.openxmlformats.org/officeDocument/2006/relationships/slide" Target="slides/slide185.xml"/><Relationship Id="rId48" Type="http://schemas.openxmlformats.org/officeDocument/2006/relationships/slide" Target="slides/slide42.xml"/><Relationship Id="rId187" Type="http://schemas.openxmlformats.org/officeDocument/2006/relationships/slide" Target="slides/slide181.xml"/><Relationship Id="rId47" Type="http://schemas.openxmlformats.org/officeDocument/2006/relationships/slide" Target="slides/slide41.xml"/><Relationship Id="rId186" Type="http://schemas.openxmlformats.org/officeDocument/2006/relationships/slide" Target="slides/slide180.xml"/><Relationship Id="rId185" Type="http://schemas.openxmlformats.org/officeDocument/2006/relationships/slide" Target="slides/slide179.xml"/><Relationship Id="rId49" Type="http://schemas.openxmlformats.org/officeDocument/2006/relationships/slide" Target="slides/slide43.xml"/><Relationship Id="rId184" Type="http://schemas.openxmlformats.org/officeDocument/2006/relationships/slide" Target="slides/slide178.xml"/><Relationship Id="rId189" Type="http://schemas.openxmlformats.org/officeDocument/2006/relationships/slide" Target="slides/slide183.xml"/><Relationship Id="rId188" Type="http://schemas.openxmlformats.org/officeDocument/2006/relationships/slide" Target="slides/slide18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183" Type="http://schemas.openxmlformats.org/officeDocument/2006/relationships/slide" Target="slides/slide177.xml"/><Relationship Id="rId32" Type="http://schemas.openxmlformats.org/officeDocument/2006/relationships/slide" Target="slides/slide26.xml"/><Relationship Id="rId182" Type="http://schemas.openxmlformats.org/officeDocument/2006/relationships/slide" Target="slides/slide176.xml"/><Relationship Id="rId35" Type="http://schemas.openxmlformats.org/officeDocument/2006/relationships/slide" Target="slides/slide29.xml"/><Relationship Id="rId181" Type="http://schemas.openxmlformats.org/officeDocument/2006/relationships/slide" Target="slides/slide175.xml"/><Relationship Id="rId34" Type="http://schemas.openxmlformats.org/officeDocument/2006/relationships/slide" Target="slides/slide28.xml"/><Relationship Id="rId180" Type="http://schemas.openxmlformats.org/officeDocument/2006/relationships/slide" Target="slides/slide174.xml"/><Relationship Id="rId37" Type="http://schemas.openxmlformats.org/officeDocument/2006/relationships/slide" Target="slides/slide31.xml"/><Relationship Id="rId176" Type="http://schemas.openxmlformats.org/officeDocument/2006/relationships/slide" Target="slides/slide170.xml"/><Relationship Id="rId297" Type="http://schemas.openxmlformats.org/officeDocument/2006/relationships/font" Target="fonts/Roboto-boldItalic.fntdata"/><Relationship Id="rId36" Type="http://schemas.openxmlformats.org/officeDocument/2006/relationships/slide" Target="slides/slide30.xml"/><Relationship Id="rId175" Type="http://schemas.openxmlformats.org/officeDocument/2006/relationships/slide" Target="slides/slide169.xml"/><Relationship Id="rId296" Type="http://schemas.openxmlformats.org/officeDocument/2006/relationships/font" Target="fonts/Roboto-italic.fntdata"/><Relationship Id="rId39" Type="http://schemas.openxmlformats.org/officeDocument/2006/relationships/slide" Target="slides/slide33.xml"/><Relationship Id="rId174" Type="http://schemas.openxmlformats.org/officeDocument/2006/relationships/slide" Target="slides/slide168.xml"/><Relationship Id="rId295" Type="http://schemas.openxmlformats.org/officeDocument/2006/relationships/font" Target="fonts/Roboto-bold.fntdata"/><Relationship Id="rId38" Type="http://schemas.openxmlformats.org/officeDocument/2006/relationships/slide" Target="slides/slide32.xml"/><Relationship Id="rId173" Type="http://schemas.openxmlformats.org/officeDocument/2006/relationships/slide" Target="slides/slide167.xml"/><Relationship Id="rId294" Type="http://schemas.openxmlformats.org/officeDocument/2006/relationships/font" Target="fonts/Roboto-regular.fntdata"/><Relationship Id="rId179" Type="http://schemas.openxmlformats.org/officeDocument/2006/relationships/slide" Target="slides/slide173.xml"/><Relationship Id="rId178" Type="http://schemas.openxmlformats.org/officeDocument/2006/relationships/slide" Target="slides/slide172.xml"/><Relationship Id="rId299" Type="http://schemas.openxmlformats.org/officeDocument/2006/relationships/font" Target="fonts/RadioCanadaBigSemiBold-bold.fntdata"/><Relationship Id="rId177" Type="http://schemas.openxmlformats.org/officeDocument/2006/relationships/slide" Target="slides/slide171.xml"/><Relationship Id="rId298" Type="http://schemas.openxmlformats.org/officeDocument/2006/relationships/font" Target="fonts/RadioCanadaBigSemiBold-regular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98" Type="http://schemas.openxmlformats.org/officeDocument/2006/relationships/slide" Target="slides/slide192.xml"/><Relationship Id="rId14" Type="http://schemas.openxmlformats.org/officeDocument/2006/relationships/slide" Target="slides/slide8.xml"/><Relationship Id="rId197" Type="http://schemas.openxmlformats.org/officeDocument/2006/relationships/slide" Target="slides/slide191.xml"/><Relationship Id="rId17" Type="http://schemas.openxmlformats.org/officeDocument/2006/relationships/slide" Target="slides/slide11.xml"/><Relationship Id="rId196" Type="http://schemas.openxmlformats.org/officeDocument/2006/relationships/slide" Target="slides/slide190.xml"/><Relationship Id="rId16" Type="http://schemas.openxmlformats.org/officeDocument/2006/relationships/slide" Target="slides/slide10.xml"/><Relationship Id="rId195" Type="http://schemas.openxmlformats.org/officeDocument/2006/relationships/slide" Target="slides/slide189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99" Type="http://schemas.openxmlformats.org/officeDocument/2006/relationships/slide" Target="slides/slide193.xml"/><Relationship Id="rId84" Type="http://schemas.openxmlformats.org/officeDocument/2006/relationships/slide" Target="slides/slide78.xml"/><Relationship Id="rId83" Type="http://schemas.openxmlformats.org/officeDocument/2006/relationships/slide" Target="slides/slide77.xml"/><Relationship Id="rId86" Type="http://schemas.openxmlformats.org/officeDocument/2006/relationships/slide" Target="slides/slide80.xml"/><Relationship Id="rId85" Type="http://schemas.openxmlformats.org/officeDocument/2006/relationships/slide" Target="slides/slide79.xml"/><Relationship Id="rId88" Type="http://schemas.openxmlformats.org/officeDocument/2006/relationships/slide" Target="slides/slide82.xml"/><Relationship Id="rId150" Type="http://schemas.openxmlformats.org/officeDocument/2006/relationships/slide" Target="slides/slide144.xml"/><Relationship Id="rId271" Type="http://schemas.openxmlformats.org/officeDocument/2006/relationships/slide" Target="slides/slide265.xml"/><Relationship Id="rId87" Type="http://schemas.openxmlformats.org/officeDocument/2006/relationships/slide" Target="slides/slide81.xml"/><Relationship Id="rId270" Type="http://schemas.openxmlformats.org/officeDocument/2006/relationships/slide" Target="slides/slide264.xml"/><Relationship Id="rId89" Type="http://schemas.openxmlformats.org/officeDocument/2006/relationships/slide" Target="slides/slide83.xml"/><Relationship Id="rId80" Type="http://schemas.openxmlformats.org/officeDocument/2006/relationships/slide" Target="slides/slide74.xml"/><Relationship Id="rId82" Type="http://schemas.openxmlformats.org/officeDocument/2006/relationships/slide" Target="slides/slide76.xml"/><Relationship Id="rId81" Type="http://schemas.openxmlformats.org/officeDocument/2006/relationships/slide" Target="slides/slide75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149" Type="http://schemas.openxmlformats.org/officeDocument/2006/relationships/slide" Target="slides/slide143.xml"/><Relationship Id="rId4" Type="http://schemas.openxmlformats.org/officeDocument/2006/relationships/tableStyles" Target="tableStyles.xml"/><Relationship Id="rId148" Type="http://schemas.openxmlformats.org/officeDocument/2006/relationships/slide" Target="slides/slide142.xml"/><Relationship Id="rId269" Type="http://schemas.openxmlformats.org/officeDocument/2006/relationships/slide" Target="slides/slide263.xml"/><Relationship Id="rId9" Type="http://schemas.openxmlformats.org/officeDocument/2006/relationships/slide" Target="slides/slide3.xml"/><Relationship Id="rId143" Type="http://schemas.openxmlformats.org/officeDocument/2006/relationships/slide" Target="slides/slide137.xml"/><Relationship Id="rId264" Type="http://schemas.openxmlformats.org/officeDocument/2006/relationships/slide" Target="slides/slide258.xml"/><Relationship Id="rId142" Type="http://schemas.openxmlformats.org/officeDocument/2006/relationships/slide" Target="slides/slide136.xml"/><Relationship Id="rId263" Type="http://schemas.openxmlformats.org/officeDocument/2006/relationships/slide" Target="slides/slide257.xml"/><Relationship Id="rId141" Type="http://schemas.openxmlformats.org/officeDocument/2006/relationships/slide" Target="slides/slide135.xml"/><Relationship Id="rId262" Type="http://schemas.openxmlformats.org/officeDocument/2006/relationships/slide" Target="slides/slide256.xml"/><Relationship Id="rId140" Type="http://schemas.openxmlformats.org/officeDocument/2006/relationships/slide" Target="slides/slide134.xml"/><Relationship Id="rId261" Type="http://schemas.openxmlformats.org/officeDocument/2006/relationships/slide" Target="slides/slide255.xml"/><Relationship Id="rId5" Type="http://schemas.openxmlformats.org/officeDocument/2006/relationships/slideMaster" Target="slideMasters/slideMaster1.xml"/><Relationship Id="rId147" Type="http://schemas.openxmlformats.org/officeDocument/2006/relationships/slide" Target="slides/slide141.xml"/><Relationship Id="rId268" Type="http://schemas.openxmlformats.org/officeDocument/2006/relationships/slide" Target="slides/slide262.xml"/><Relationship Id="rId6" Type="http://schemas.openxmlformats.org/officeDocument/2006/relationships/notesMaster" Target="notesMasters/notesMaster1.xml"/><Relationship Id="rId146" Type="http://schemas.openxmlformats.org/officeDocument/2006/relationships/slide" Target="slides/slide140.xml"/><Relationship Id="rId267" Type="http://schemas.openxmlformats.org/officeDocument/2006/relationships/slide" Target="slides/slide261.xml"/><Relationship Id="rId7" Type="http://schemas.openxmlformats.org/officeDocument/2006/relationships/slide" Target="slides/slide1.xml"/><Relationship Id="rId145" Type="http://schemas.openxmlformats.org/officeDocument/2006/relationships/slide" Target="slides/slide139.xml"/><Relationship Id="rId266" Type="http://schemas.openxmlformats.org/officeDocument/2006/relationships/slide" Target="slides/slide260.xml"/><Relationship Id="rId8" Type="http://schemas.openxmlformats.org/officeDocument/2006/relationships/slide" Target="slides/slide2.xml"/><Relationship Id="rId144" Type="http://schemas.openxmlformats.org/officeDocument/2006/relationships/slide" Target="slides/slide138.xml"/><Relationship Id="rId265" Type="http://schemas.openxmlformats.org/officeDocument/2006/relationships/slide" Target="slides/slide259.xml"/><Relationship Id="rId73" Type="http://schemas.openxmlformats.org/officeDocument/2006/relationships/slide" Target="slides/slide67.xml"/><Relationship Id="rId72" Type="http://schemas.openxmlformats.org/officeDocument/2006/relationships/slide" Target="slides/slide66.xml"/><Relationship Id="rId75" Type="http://schemas.openxmlformats.org/officeDocument/2006/relationships/slide" Target="slides/slide69.xml"/><Relationship Id="rId74" Type="http://schemas.openxmlformats.org/officeDocument/2006/relationships/slide" Target="slides/slide68.xml"/><Relationship Id="rId77" Type="http://schemas.openxmlformats.org/officeDocument/2006/relationships/slide" Target="slides/slide71.xml"/><Relationship Id="rId260" Type="http://schemas.openxmlformats.org/officeDocument/2006/relationships/slide" Target="slides/slide254.xml"/><Relationship Id="rId76" Type="http://schemas.openxmlformats.org/officeDocument/2006/relationships/slide" Target="slides/slide70.xml"/><Relationship Id="rId79" Type="http://schemas.openxmlformats.org/officeDocument/2006/relationships/slide" Target="slides/slide73.xml"/><Relationship Id="rId78" Type="http://schemas.openxmlformats.org/officeDocument/2006/relationships/slide" Target="slides/slide72.xml"/><Relationship Id="rId71" Type="http://schemas.openxmlformats.org/officeDocument/2006/relationships/slide" Target="slides/slide65.xml"/><Relationship Id="rId70" Type="http://schemas.openxmlformats.org/officeDocument/2006/relationships/slide" Target="slides/slide64.xml"/><Relationship Id="rId139" Type="http://schemas.openxmlformats.org/officeDocument/2006/relationships/slide" Target="slides/slide133.xml"/><Relationship Id="rId138" Type="http://schemas.openxmlformats.org/officeDocument/2006/relationships/slide" Target="slides/slide132.xml"/><Relationship Id="rId259" Type="http://schemas.openxmlformats.org/officeDocument/2006/relationships/slide" Target="slides/slide253.xml"/><Relationship Id="rId137" Type="http://schemas.openxmlformats.org/officeDocument/2006/relationships/slide" Target="slides/slide131.xml"/><Relationship Id="rId258" Type="http://schemas.openxmlformats.org/officeDocument/2006/relationships/slide" Target="slides/slide252.xml"/><Relationship Id="rId132" Type="http://schemas.openxmlformats.org/officeDocument/2006/relationships/slide" Target="slides/slide126.xml"/><Relationship Id="rId253" Type="http://schemas.openxmlformats.org/officeDocument/2006/relationships/slide" Target="slides/slide247.xml"/><Relationship Id="rId131" Type="http://schemas.openxmlformats.org/officeDocument/2006/relationships/slide" Target="slides/slide125.xml"/><Relationship Id="rId252" Type="http://schemas.openxmlformats.org/officeDocument/2006/relationships/slide" Target="slides/slide246.xml"/><Relationship Id="rId130" Type="http://schemas.openxmlformats.org/officeDocument/2006/relationships/slide" Target="slides/slide124.xml"/><Relationship Id="rId251" Type="http://schemas.openxmlformats.org/officeDocument/2006/relationships/slide" Target="slides/slide245.xml"/><Relationship Id="rId250" Type="http://schemas.openxmlformats.org/officeDocument/2006/relationships/slide" Target="slides/slide244.xml"/><Relationship Id="rId136" Type="http://schemas.openxmlformats.org/officeDocument/2006/relationships/slide" Target="slides/slide130.xml"/><Relationship Id="rId257" Type="http://schemas.openxmlformats.org/officeDocument/2006/relationships/slide" Target="slides/slide251.xml"/><Relationship Id="rId135" Type="http://schemas.openxmlformats.org/officeDocument/2006/relationships/slide" Target="slides/slide129.xml"/><Relationship Id="rId256" Type="http://schemas.openxmlformats.org/officeDocument/2006/relationships/slide" Target="slides/slide250.xml"/><Relationship Id="rId134" Type="http://schemas.openxmlformats.org/officeDocument/2006/relationships/slide" Target="slides/slide128.xml"/><Relationship Id="rId255" Type="http://schemas.openxmlformats.org/officeDocument/2006/relationships/slide" Target="slides/slide249.xml"/><Relationship Id="rId133" Type="http://schemas.openxmlformats.org/officeDocument/2006/relationships/slide" Target="slides/slide127.xml"/><Relationship Id="rId254" Type="http://schemas.openxmlformats.org/officeDocument/2006/relationships/slide" Target="slides/slide248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6" Type="http://schemas.openxmlformats.org/officeDocument/2006/relationships/slide" Target="slides/slide60.xml"/><Relationship Id="rId172" Type="http://schemas.openxmlformats.org/officeDocument/2006/relationships/slide" Target="slides/slide166.xml"/><Relationship Id="rId293" Type="http://schemas.openxmlformats.org/officeDocument/2006/relationships/font" Target="fonts/BadScript-regular.fntdata"/><Relationship Id="rId65" Type="http://schemas.openxmlformats.org/officeDocument/2006/relationships/slide" Target="slides/slide59.xml"/><Relationship Id="rId171" Type="http://schemas.openxmlformats.org/officeDocument/2006/relationships/slide" Target="slides/slide165.xml"/><Relationship Id="rId292" Type="http://schemas.openxmlformats.org/officeDocument/2006/relationships/font" Target="fonts/RadioCanadaBigMedium-boldItalic.fntdata"/><Relationship Id="rId68" Type="http://schemas.openxmlformats.org/officeDocument/2006/relationships/slide" Target="slides/slide62.xml"/><Relationship Id="rId170" Type="http://schemas.openxmlformats.org/officeDocument/2006/relationships/slide" Target="slides/slide164.xml"/><Relationship Id="rId291" Type="http://schemas.openxmlformats.org/officeDocument/2006/relationships/font" Target="fonts/RadioCanadaBigMedium-italic.fntdata"/><Relationship Id="rId67" Type="http://schemas.openxmlformats.org/officeDocument/2006/relationships/slide" Target="slides/slide61.xml"/><Relationship Id="rId290" Type="http://schemas.openxmlformats.org/officeDocument/2006/relationships/font" Target="fonts/RadioCanadaBigMedium-bold.fntdata"/><Relationship Id="rId60" Type="http://schemas.openxmlformats.org/officeDocument/2006/relationships/slide" Target="slides/slide54.xml"/><Relationship Id="rId165" Type="http://schemas.openxmlformats.org/officeDocument/2006/relationships/slide" Target="slides/slide159.xml"/><Relationship Id="rId286" Type="http://schemas.openxmlformats.org/officeDocument/2006/relationships/slide" Target="slides/slide280.xml"/><Relationship Id="rId69" Type="http://schemas.openxmlformats.org/officeDocument/2006/relationships/slide" Target="slides/slide63.xml"/><Relationship Id="rId164" Type="http://schemas.openxmlformats.org/officeDocument/2006/relationships/slide" Target="slides/slide158.xml"/><Relationship Id="rId285" Type="http://schemas.openxmlformats.org/officeDocument/2006/relationships/slide" Target="slides/slide279.xml"/><Relationship Id="rId163" Type="http://schemas.openxmlformats.org/officeDocument/2006/relationships/slide" Target="slides/slide157.xml"/><Relationship Id="rId284" Type="http://schemas.openxmlformats.org/officeDocument/2006/relationships/slide" Target="slides/slide278.xml"/><Relationship Id="rId162" Type="http://schemas.openxmlformats.org/officeDocument/2006/relationships/slide" Target="slides/slide156.xml"/><Relationship Id="rId283" Type="http://schemas.openxmlformats.org/officeDocument/2006/relationships/slide" Target="slides/slide277.xml"/><Relationship Id="rId169" Type="http://schemas.openxmlformats.org/officeDocument/2006/relationships/slide" Target="slides/slide163.xml"/><Relationship Id="rId168" Type="http://schemas.openxmlformats.org/officeDocument/2006/relationships/slide" Target="slides/slide162.xml"/><Relationship Id="rId289" Type="http://schemas.openxmlformats.org/officeDocument/2006/relationships/font" Target="fonts/RadioCanadaBigMedium-regular.fntdata"/><Relationship Id="rId167" Type="http://schemas.openxmlformats.org/officeDocument/2006/relationships/slide" Target="slides/slide161.xml"/><Relationship Id="rId288" Type="http://schemas.openxmlformats.org/officeDocument/2006/relationships/font" Target="fonts/NotoEmoji-bold.fntdata"/><Relationship Id="rId166" Type="http://schemas.openxmlformats.org/officeDocument/2006/relationships/slide" Target="slides/slide160.xml"/><Relationship Id="rId287" Type="http://schemas.openxmlformats.org/officeDocument/2006/relationships/font" Target="fonts/NotoEmoji-regular.fntdata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5" Type="http://schemas.openxmlformats.org/officeDocument/2006/relationships/slide" Target="slides/slide49.xml"/><Relationship Id="rId161" Type="http://schemas.openxmlformats.org/officeDocument/2006/relationships/slide" Target="slides/slide155.xml"/><Relationship Id="rId282" Type="http://schemas.openxmlformats.org/officeDocument/2006/relationships/slide" Target="slides/slide276.xml"/><Relationship Id="rId54" Type="http://schemas.openxmlformats.org/officeDocument/2006/relationships/slide" Target="slides/slide48.xml"/><Relationship Id="rId160" Type="http://schemas.openxmlformats.org/officeDocument/2006/relationships/slide" Target="slides/slide154.xml"/><Relationship Id="rId281" Type="http://schemas.openxmlformats.org/officeDocument/2006/relationships/slide" Target="slides/slide275.xml"/><Relationship Id="rId57" Type="http://schemas.openxmlformats.org/officeDocument/2006/relationships/slide" Target="slides/slide51.xml"/><Relationship Id="rId280" Type="http://schemas.openxmlformats.org/officeDocument/2006/relationships/slide" Target="slides/slide274.xml"/><Relationship Id="rId56" Type="http://schemas.openxmlformats.org/officeDocument/2006/relationships/slide" Target="slides/slide50.xml"/><Relationship Id="rId159" Type="http://schemas.openxmlformats.org/officeDocument/2006/relationships/slide" Target="slides/slide153.xml"/><Relationship Id="rId59" Type="http://schemas.openxmlformats.org/officeDocument/2006/relationships/slide" Target="slides/slide53.xml"/><Relationship Id="rId154" Type="http://schemas.openxmlformats.org/officeDocument/2006/relationships/slide" Target="slides/slide148.xml"/><Relationship Id="rId275" Type="http://schemas.openxmlformats.org/officeDocument/2006/relationships/slide" Target="slides/slide269.xml"/><Relationship Id="rId58" Type="http://schemas.openxmlformats.org/officeDocument/2006/relationships/slide" Target="slides/slide52.xml"/><Relationship Id="rId153" Type="http://schemas.openxmlformats.org/officeDocument/2006/relationships/slide" Target="slides/slide147.xml"/><Relationship Id="rId274" Type="http://schemas.openxmlformats.org/officeDocument/2006/relationships/slide" Target="slides/slide268.xml"/><Relationship Id="rId152" Type="http://schemas.openxmlformats.org/officeDocument/2006/relationships/slide" Target="slides/slide146.xml"/><Relationship Id="rId273" Type="http://schemas.openxmlformats.org/officeDocument/2006/relationships/slide" Target="slides/slide267.xml"/><Relationship Id="rId151" Type="http://schemas.openxmlformats.org/officeDocument/2006/relationships/slide" Target="slides/slide145.xml"/><Relationship Id="rId272" Type="http://schemas.openxmlformats.org/officeDocument/2006/relationships/slide" Target="slides/slide266.xml"/><Relationship Id="rId158" Type="http://schemas.openxmlformats.org/officeDocument/2006/relationships/slide" Target="slides/slide152.xml"/><Relationship Id="rId279" Type="http://schemas.openxmlformats.org/officeDocument/2006/relationships/slide" Target="slides/slide273.xml"/><Relationship Id="rId157" Type="http://schemas.openxmlformats.org/officeDocument/2006/relationships/slide" Target="slides/slide151.xml"/><Relationship Id="rId278" Type="http://schemas.openxmlformats.org/officeDocument/2006/relationships/slide" Target="slides/slide272.xml"/><Relationship Id="rId156" Type="http://schemas.openxmlformats.org/officeDocument/2006/relationships/slide" Target="slides/slide150.xml"/><Relationship Id="rId277" Type="http://schemas.openxmlformats.org/officeDocument/2006/relationships/slide" Target="slides/slide271.xml"/><Relationship Id="rId155" Type="http://schemas.openxmlformats.org/officeDocument/2006/relationships/slide" Target="slides/slide149.xml"/><Relationship Id="rId276" Type="http://schemas.openxmlformats.org/officeDocument/2006/relationships/slide" Target="slides/slide270.xml"/><Relationship Id="rId107" Type="http://schemas.openxmlformats.org/officeDocument/2006/relationships/slide" Target="slides/slide101.xml"/><Relationship Id="rId228" Type="http://schemas.openxmlformats.org/officeDocument/2006/relationships/slide" Target="slides/slide222.xml"/><Relationship Id="rId106" Type="http://schemas.openxmlformats.org/officeDocument/2006/relationships/slide" Target="slides/slide100.xml"/><Relationship Id="rId227" Type="http://schemas.openxmlformats.org/officeDocument/2006/relationships/slide" Target="slides/slide221.xml"/><Relationship Id="rId105" Type="http://schemas.openxmlformats.org/officeDocument/2006/relationships/slide" Target="slides/slide99.xml"/><Relationship Id="rId226" Type="http://schemas.openxmlformats.org/officeDocument/2006/relationships/slide" Target="slides/slide220.xml"/><Relationship Id="rId104" Type="http://schemas.openxmlformats.org/officeDocument/2006/relationships/slide" Target="slides/slide98.xml"/><Relationship Id="rId225" Type="http://schemas.openxmlformats.org/officeDocument/2006/relationships/slide" Target="slides/slide219.xml"/><Relationship Id="rId109" Type="http://schemas.openxmlformats.org/officeDocument/2006/relationships/slide" Target="slides/slide103.xml"/><Relationship Id="rId108" Type="http://schemas.openxmlformats.org/officeDocument/2006/relationships/slide" Target="slides/slide102.xml"/><Relationship Id="rId229" Type="http://schemas.openxmlformats.org/officeDocument/2006/relationships/slide" Target="slides/slide223.xml"/><Relationship Id="rId220" Type="http://schemas.openxmlformats.org/officeDocument/2006/relationships/slide" Target="slides/slide214.xml"/><Relationship Id="rId103" Type="http://schemas.openxmlformats.org/officeDocument/2006/relationships/slide" Target="slides/slide97.xml"/><Relationship Id="rId224" Type="http://schemas.openxmlformats.org/officeDocument/2006/relationships/slide" Target="slides/slide218.xml"/><Relationship Id="rId102" Type="http://schemas.openxmlformats.org/officeDocument/2006/relationships/slide" Target="slides/slide96.xml"/><Relationship Id="rId223" Type="http://schemas.openxmlformats.org/officeDocument/2006/relationships/slide" Target="slides/slide217.xml"/><Relationship Id="rId101" Type="http://schemas.openxmlformats.org/officeDocument/2006/relationships/slide" Target="slides/slide95.xml"/><Relationship Id="rId222" Type="http://schemas.openxmlformats.org/officeDocument/2006/relationships/slide" Target="slides/slide216.xml"/><Relationship Id="rId100" Type="http://schemas.openxmlformats.org/officeDocument/2006/relationships/slide" Target="slides/slide94.xml"/><Relationship Id="rId221" Type="http://schemas.openxmlformats.org/officeDocument/2006/relationships/slide" Target="slides/slide215.xml"/><Relationship Id="rId217" Type="http://schemas.openxmlformats.org/officeDocument/2006/relationships/slide" Target="slides/slide211.xml"/><Relationship Id="rId216" Type="http://schemas.openxmlformats.org/officeDocument/2006/relationships/slide" Target="slides/slide210.xml"/><Relationship Id="rId215" Type="http://schemas.openxmlformats.org/officeDocument/2006/relationships/slide" Target="slides/slide209.xml"/><Relationship Id="rId214" Type="http://schemas.openxmlformats.org/officeDocument/2006/relationships/slide" Target="slides/slide208.xml"/><Relationship Id="rId219" Type="http://schemas.openxmlformats.org/officeDocument/2006/relationships/slide" Target="slides/slide213.xml"/><Relationship Id="rId218" Type="http://schemas.openxmlformats.org/officeDocument/2006/relationships/slide" Target="slides/slide212.xml"/><Relationship Id="rId213" Type="http://schemas.openxmlformats.org/officeDocument/2006/relationships/slide" Target="slides/slide207.xml"/><Relationship Id="rId212" Type="http://schemas.openxmlformats.org/officeDocument/2006/relationships/slide" Target="slides/slide206.xml"/><Relationship Id="rId211" Type="http://schemas.openxmlformats.org/officeDocument/2006/relationships/slide" Target="slides/slide205.xml"/><Relationship Id="rId210" Type="http://schemas.openxmlformats.org/officeDocument/2006/relationships/slide" Target="slides/slide204.xml"/><Relationship Id="rId129" Type="http://schemas.openxmlformats.org/officeDocument/2006/relationships/slide" Target="slides/slide123.xml"/><Relationship Id="rId128" Type="http://schemas.openxmlformats.org/officeDocument/2006/relationships/slide" Target="slides/slide122.xml"/><Relationship Id="rId249" Type="http://schemas.openxmlformats.org/officeDocument/2006/relationships/slide" Target="slides/slide243.xml"/><Relationship Id="rId127" Type="http://schemas.openxmlformats.org/officeDocument/2006/relationships/slide" Target="slides/slide121.xml"/><Relationship Id="rId248" Type="http://schemas.openxmlformats.org/officeDocument/2006/relationships/slide" Target="slides/slide242.xml"/><Relationship Id="rId126" Type="http://schemas.openxmlformats.org/officeDocument/2006/relationships/slide" Target="slides/slide120.xml"/><Relationship Id="rId247" Type="http://schemas.openxmlformats.org/officeDocument/2006/relationships/slide" Target="slides/slide241.xml"/><Relationship Id="rId121" Type="http://schemas.openxmlformats.org/officeDocument/2006/relationships/slide" Target="slides/slide115.xml"/><Relationship Id="rId242" Type="http://schemas.openxmlformats.org/officeDocument/2006/relationships/slide" Target="slides/slide236.xml"/><Relationship Id="rId120" Type="http://schemas.openxmlformats.org/officeDocument/2006/relationships/slide" Target="slides/slide114.xml"/><Relationship Id="rId241" Type="http://schemas.openxmlformats.org/officeDocument/2006/relationships/slide" Target="slides/slide235.xml"/><Relationship Id="rId240" Type="http://schemas.openxmlformats.org/officeDocument/2006/relationships/slide" Target="slides/slide234.xml"/><Relationship Id="rId125" Type="http://schemas.openxmlformats.org/officeDocument/2006/relationships/slide" Target="slides/slide119.xml"/><Relationship Id="rId246" Type="http://schemas.openxmlformats.org/officeDocument/2006/relationships/slide" Target="slides/slide240.xml"/><Relationship Id="rId124" Type="http://schemas.openxmlformats.org/officeDocument/2006/relationships/slide" Target="slides/slide118.xml"/><Relationship Id="rId245" Type="http://schemas.openxmlformats.org/officeDocument/2006/relationships/slide" Target="slides/slide239.xml"/><Relationship Id="rId123" Type="http://schemas.openxmlformats.org/officeDocument/2006/relationships/slide" Target="slides/slide117.xml"/><Relationship Id="rId244" Type="http://schemas.openxmlformats.org/officeDocument/2006/relationships/slide" Target="slides/slide238.xml"/><Relationship Id="rId122" Type="http://schemas.openxmlformats.org/officeDocument/2006/relationships/slide" Target="slides/slide116.xml"/><Relationship Id="rId243" Type="http://schemas.openxmlformats.org/officeDocument/2006/relationships/slide" Target="slides/slide237.xml"/><Relationship Id="rId95" Type="http://schemas.openxmlformats.org/officeDocument/2006/relationships/slide" Target="slides/slide89.xml"/><Relationship Id="rId94" Type="http://schemas.openxmlformats.org/officeDocument/2006/relationships/slide" Target="slides/slide88.xml"/><Relationship Id="rId97" Type="http://schemas.openxmlformats.org/officeDocument/2006/relationships/slide" Target="slides/slide91.xml"/><Relationship Id="rId96" Type="http://schemas.openxmlformats.org/officeDocument/2006/relationships/slide" Target="slides/slide90.xml"/><Relationship Id="rId99" Type="http://schemas.openxmlformats.org/officeDocument/2006/relationships/slide" Target="slides/slide93.xml"/><Relationship Id="rId98" Type="http://schemas.openxmlformats.org/officeDocument/2006/relationships/slide" Target="slides/slide92.xml"/><Relationship Id="rId91" Type="http://schemas.openxmlformats.org/officeDocument/2006/relationships/slide" Target="slides/slide85.xml"/><Relationship Id="rId90" Type="http://schemas.openxmlformats.org/officeDocument/2006/relationships/slide" Target="slides/slide84.xml"/><Relationship Id="rId93" Type="http://schemas.openxmlformats.org/officeDocument/2006/relationships/slide" Target="slides/slide87.xml"/><Relationship Id="rId92" Type="http://schemas.openxmlformats.org/officeDocument/2006/relationships/slide" Target="slides/slide86.xml"/><Relationship Id="rId118" Type="http://schemas.openxmlformats.org/officeDocument/2006/relationships/slide" Target="slides/slide112.xml"/><Relationship Id="rId239" Type="http://schemas.openxmlformats.org/officeDocument/2006/relationships/slide" Target="slides/slide233.xml"/><Relationship Id="rId117" Type="http://schemas.openxmlformats.org/officeDocument/2006/relationships/slide" Target="slides/slide111.xml"/><Relationship Id="rId238" Type="http://schemas.openxmlformats.org/officeDocument/2006/relationships/slide" Target="slides/slide232.xml"/><Relationship Id="rId116" Type="http://schemas.openxmlformats.org/officeDocument/2006/relationships/slide" Target="slides/slide110.xml"/><Relationship Id="rId237" Type="http://schemas.openxmlformats.org/officeDocument/2006/relationships/slide" Target="slides/slide231.xml"/><Relationship Id="rId115" Type="http://schemas.openxmlformats.org/officeDocument/2006/relationships/slide" Target="slides/slide109.xml"/><Relationship Id="rId236" Type="http://schemas.openxmlformats.org/officeDocument/2006/relationships/slide" Target="slides/slide230.xml"/><Relationship Id="rId119" Type="http://schemas.openxmlformats.org/officeDocument/2006/relationships/slide" Target="slides/slide113.xml"/><Relationship Id="rId110" Type="http://schemas.openxmlformats.org/officeDocument/2006/relationships/slide" Target="slides/slide104.xml"/><Relationship Id="rId231" Type="http://schemas.openxmlformats.org/officeDocument/2006/relationships/slide" Target="slides/slide225.xml"/><Relationship Id="rId230" Type="http://schemas.openxmlformats.org/officeDocument/2006/relationships/slide" Target="slides/slide224.xml"/><Relationship Id="rId114" Type="http://schemas.openxmlformats.org/officeDocument/2006/relationships/slide" Target="slides/slide108.xml"/><Relationship Id="rId235" Type="http://schemas.openxmlformats.org/officeDocument/2006/relationships/slide" Target="slides/slide229.xml"/><Relationship Id="rId113" Type="http://schemas.openxmlformats.org/officeDocument/2006/relationships/slide" Target="slides/slide107.xml"/><Relationship Id="rId234" Type="http://schemas.openxmlformats.org/officeDocument/2006/relationships/slide" Target="slides/slide228.xml"/><Relationship Id="rId112" Type="http://schemas.openxmlformats.org/officeDocument/2006/relationships/slide" Target="slides/slide106.xml"/><Relationship Id="rId233" Type="http://schemas.openxmlformats.org/officeDocument/2006/relationships/slide" Target="slides/slide227.xml"/><Relationship Id="rId111" Type="http://schemas.openxmlformats.org/officeDocument/2006/relationships/slide" Target="slides/slide105.xml"/><Relationship Id="rId232" Type="http://schemas.openxmlformats.org/officeDocument/2006/relationships/slide" Target="slides/slide226.xml"/><Relationship Id="rId305" Type="http://schemas.openxmlformats.org/officeDocument/2006/relationships/font" Target="fonts/RadioCanadaBig-boldItalic.fntdata"/><Relationship Id="rId304" Type="http://schemas.openxmlformats.org/officeDocument/2006/relationships/font" Target="fonts/RadioCanadaBig-italic.fntdata"/><Relationship Id="rId303" Type="http://schemas.openxmlformats.org/officeDocument/2006/relationships/font" Target="fonts/RadioCanadaBig-bold.fntdata"/><Relationship Id="rId302" Type="http://schemas.openxmlformats.org/officeDocument/2006/relationships/font" Target="fonts/RadioCanadaBig-regular.fntdata"/><Relationship Id="rId307" Type="http://schemas.openxmlformats.org/officeDocument/2006/relationships/font" Target="fonts/NotoEmojiMedium-bold.fntdata"/><Relationship Id="rId306" Type="http://schemas.openxmlformats.org/officeDocument/2006/relationships/font" Target="fonts/NotoEmojiMedium-regular.fntdata"/><Relationship Id="rId301" Type="http://schemas.openxmlformats.org/officeDocument/2006/relationships/font" Target="fonts/RadioCanadaBigSemiBold-boldItalic.fntdata"/><Relationship Id="rId300" Type="http://schemas.openxmlformats.org/officeDocument/2006/relationships/font" Target="fonts/RadioCanadaBigSemiBold-italic.fntdata"/><Relationship Id="rId206" Type="http://schemas.openxmlformats.org/officeDocument/2006/relationships/slide" Target="slides/slide200.xml"/><Relationship Id="rId205" Type="http://schemas.openxmlformats.org/officeDocument/2006/relationships/slide" Target="slides/slide199.xml"/><Relationship Id="rId204" Type="http://schemas.openxmlformats.org/officeDocument/2006/relationships/slide" Target="slides/slide198.xml"/><Relationship Id="rId203" Type="http://schemas.openxmlformats.org/officeDocument/2006/relationships/slide" Target="slides/slide197.xml"/><Relationship Id="rId209" Type="http://schemas.openxmlformats.org/officeDocument/2006/relationships/slide" Target="slides/slide203.xml"/><Relationship Id="rId208" Type="http://schemas.openxmlformats.org/officeDocument/2006/relationships/slide" Target="slides/slide202.xml"/><Relationship Id="rId207" Type="http://schemas.openxmlformats.org/officeDocument/2006/relationships/slide" Target="slides/slide201.xml"/><Relationship Id="rId202" Type="http://schemas.openxmlformats.org/officeDocument/2006/relationships/slide" Target="slides/slide196.xml"/><Relationship Id="rId201" Type="http://schemas.openxmlformats.org/officeDocument/2006/relationships/slide" Target="slides/slide195.xml"/><Relationship Id="rId200" Type="http://schemas.openxmlformats.org/officeDocument/2006/relationships/slide" Target="slides/slide19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2775654899_1_2117:notes"/>
          <p:cNvSpPr/>
          <p:nvPr>
            <p:ph idx="2" type="sldImg"/>
          </p:nvPr>
        </p:nvSpPr>
        <p:spPr>
          <a:xfrm>
            <a:off x="38117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2775654899_1_2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3c3ecd55e0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3 - slide=id.g327fa27827d_0_0</a:t>
            </a:r>
            <a:br>
              <a:rPr lang="en-US"/>
            </a:br>
            <a:r>
              <a:rPr lang="en-US"/>
              <a:t>4 - slide=id.g327fa27827d_0_5</a:t>
            </a:r>
            <a:br>
              <a:rPr lang="en-US"/>
            </a:br>
            <a:r>
              <a:rPr lang="en-US"/>
              <a:t>5 - slide=id.g327fa27827d_0_10</a:t>
            </a:r>
            <a:endParaRPr/>
          </a:p>
        </p:txBody>
      </p:sp>
      <p:sp>
        <p:nvSpPr>
          <p:cNvPr id="223" name="Google Shape;223;g33c3ecd55e0_0_91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2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33c3ecd55e0_0_9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4" name="Google Shape;1174;g33c3ecd55e0_0_94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2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Google Shape;1183;g33c3ecd55e0_0_9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4" name="Google Shape;1184;g33c3ecd55e0_0_95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2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g33c3ecd55e0_0_9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4" name="Google Shape;1194;g33c3ecd55e0_0_96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2" name="Shape 1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" name="Google Shape;1203;g33c3ecd55e0_0_9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4" name="Google Shape;1204;g33c3ecd55e0_0_97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" name="Google Shape;1212;g33c3ecd55e0_0_9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3" name="Google Shape;1213;g33c3ecd55e0_0_97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5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Google Shape;1226;g33c3ecd55e0_0_9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7" name="Google Shape;1227;g33c3ecd55e0_0_99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5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Google Shape;1236;g33c3ecd55e0_0_10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7" name="Google Shape;1237;g33c3ecd55e0_0_100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5" name="Shape 1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" name="Google Shape;1246;g33c3ecd55e0_0_10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7" name="Google Shape;1247;g33c3ecd55e0_0_100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5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g33c3ecd55e0_0_10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7" name="Google Shape;1257;g33c3ecd55e0_0_101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5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Google Shape;1266;g33c3ecd55e0_0_10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7" name="Google Shape;1267;g33c3ecd55e0_0_102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3c3ecd55e0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g33c3ecd55e0_0_100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5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g33c3ecd55e0_0_10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7" name="Google Shape;1277;g33c3ecd55e0_0_1036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5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g33c3ecd55e0_0_10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7" name="Google Shape;1287;g33c3ecd55e0_0_104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5" name="Shape 1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" name="Google Shape;1296;g33c3ecd55e0_0_10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7" name="Google Shape;1297;g33c3ecd55e0_0_105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5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g33c3ecd55e0_0_10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7" name="Google Shape;1307;g33c3ecd55e0_0_106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5" name="Shape 1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Google Shape;1316;g33c3ecd55e0_0_10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7" name="Google Shape;1317;g33c3ecd55e0_0_107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4" name="Shape 1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" name="Google Shape;1325;g33c3ecd55e0_0_10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6" name="Google Shape;1326;g33c3ecd55e0_0_107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9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" name="Google Shape;1340;g33c3ecd55e0_0_10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1" name="Google Shape;1341;g33c3ecd55e0_0_109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9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Google Shape;1350;g33c3ecd55e0_0_1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1" name="Google Shape;1351;g33c3ecd55e0_0_110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9" name="Shape 1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" name="Google Shape;1360;g33c3ecd55e0_0_1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1" name="Google Shape;1361;g33c3ecd55e0_0_111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9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" name="Google Shape;1370;g33c3ecd55e0_0_1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1" name="Google Shape;1371;g33c3ecd55e0_0_112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3c3ecd55e0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g33c3ecd55e0_0_10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9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Google Shape;1380;g33c3ecd55e0_0_1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1" name="Google Shape;1381;g33c3ecd55e0_0_112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9" name="Shape 1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" name="Google Shape;1390;g33c3ecd55e0_0_1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1" name="Google Shape;1391;g33c3ecd55e0_0_1138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9" name="Shape 1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" name="Google Shape;1400;g33c3ecd55e0_0_1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1" name="Google Shape;1401;g33c3ecd55e0_0_114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9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g33c3ecd55e0_0_1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1" name="Google Shape;1411;g33c3ecd55e0_0_115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9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Google Shape;1420;g33c3ecd55e0_0_1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1" name="Google Shape;1421;g33c3ecd55e0_0_116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9" name="Shape 1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" name="Google Shape;1430;g33c3ecd55e0_0_1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1" name="Google Shape;1431;g33c3ecd55e0_0_117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9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Google Shape;1440;g33c3ecd55e0_0_1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1" name="Google Shape;1441;g33c3ecd55e0_0_118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3" name="Shape 1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Google Shape;1454;g33c3ecd55e0_0_1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5" name="Google Shape;1455;g33c3ecd55e0_0_119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3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" name="Google Shape;1464;g33c3ecd55e0_0_1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5" name="Google Shape;1465;g33c3ecd55e0_0_120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3" name="Shape 1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" name="Google Shape;1474;g33c3ecd55e0_0_12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5" name="Google Shape;1475;g33c3ecd55e0_0_12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3c3ecd55e0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g33c3ecd55e0_0_118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3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" name="Google Shape;1484;g33c3ecd55e0_0_1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5" name="Google Shape;1485;g33c3ecd55e0_0_122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3" name="Shape 1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" name="Google Shape;1494;g33c3ecd55e0_0_1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5" name="Google Shape;1495;g33c3ecd55e0_0_123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3" name="Shape 1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" name="Google Shape;1504;g33c3ecd55e0_0_12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5" name="Google Shape;1505;g33c3ecd55e0_0_1240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3" name="Shape 1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" name="Google Shape;1514;g33c3ecd55e0_0_12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5" name="Google Shape;1515;g33c3ecd55e0_0_124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3" name="Shape 1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" name="Google Shape;1524;g33c3ecd55e0_0_1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5" name="Google Shape;1525;g33c3ecd55e0_0_125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3" name="Shape 1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" name="Google Shape;1534;g33c3ecd55e0_0_12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5" name="Google Shape;1535;g33c3ecd55e0_0_126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3" name="Shape 1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" name="Google Shape;1544;g33c3ecd55e0_0_1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5" name="Google Shape;1545;g33c3ecd55e0_0_127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2" name="Shape 1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" name="Google Shape;1553;g33c3ecd55e0_0_1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4" name="Google Shape;1554;g33c3ecd55e0_0_128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7" name="Shape 1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" name="Google Shape;1568;g33c3ecd55e0_0_12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9" name="Google Shape;1569;g33c3ecd55e0_0_129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7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g33c3ecd55e0_0_13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9" name="Google Shape;1579;g33c3ecd55e0_0_130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3c3ecd55e0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g33c3ecd55e0_0_126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7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" name="Google Shape;1588;g33c3ecd55e0_0_13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9" name="Google Shape;1589;g33c3ecd55e0_0_131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7" name="Shape 1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" name="Google Shape;1598;g33c3ecd55e0_0_13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9" name="Google Shape;1599;g33c3ecd55e0_0_132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7" name="Shape 1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8" name="Google Shape;1608;g33c3ecd55e0_0_13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9" name="Google Shape;1609;g33c3ecd55e0_0_133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7" name="Shape 1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" name="Google Shape;1618;g33c3ecd55e0_0_13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9" name="Google Shape;1619;g33c3ecd55e0_0_1342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7" name="Shape 1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" name="Google Shape;1628;g33c3ecd55e0_0_13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9" name="Google Shape;1629;g33c3ecd55e0_0_135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7" name="Shape 1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Google Shape;1638;g33c3ecd55e0_0_13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9" name="Google Shape;1639;g33c3ecd55e0_0_136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7" name="Shape 1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" name="Google Shape;1648;g33c3ecd55e0_0_13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9" name="Google Shape;1649;g33c3ecd55e0_0_136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7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" name="Google Shape;1658;g33c3ecd55e0_0_13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9" name="Google Shape;1659;g33c3ecd55e0_0_137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6" name="Shape 1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7" name="Google Shape;1667;g33c3ecd55e0_0_13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8" name="Google Shape;1668;g33c3ecd55e0_0_138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1" name="Shape 1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2" name="Google Shape;1682;g33c3ecd55e0_0_13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3" name="Google Shape;1683;g33c3ecd55e0_0_139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3c3ecd55e0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33c3ecd55e0_0_134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1" name="Shape 1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2" name="Google Shape;1692;g33c3ecd55e0_0_14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3" name="Google Shape;1693;g33c3ecd55e0_0_140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1" name="Shape 1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2" name="Google Shape;1702;g33c3ecd55e0_0_14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3" name="Google Shape;1703;g33c3ecd55e0_0_141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1" name="Shape 1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2" name="Google Shape;1712;g33c3ecd55e0_0_14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3" name="Google Shape;1713;g33c3ecd55e0_0_142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1" name="Shape 1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2" name="Google Shape;1722;g33c3ecd55e0_0_14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3" name="Google Shape;1723;g33c3ecd55e0_0_14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1" name="Shape 1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2" name="Google Shape;1732;g33c3ecd55e0_0_14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3" name="Google Shape;1733;g33c3ecd55e0_0_1444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1" name="Shape 1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" name="Google Shape;1742;g33c3ecd55e0_0_14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3" name="Google Shape;1743;g33c3ecd55e0_0_145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1" name="Shape 1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2" name="Google Shape;1752;g33c3ecd55e0_0_14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3" name="Google Shape;1753;g33c3ecd55e0_0_146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1" name="Shape 1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2" name="Google Shape;1762;g33c3ecd55e0_0_14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3" name="Google Shape;1763;g33c3ecd55e0_0_147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1" name="Shape 1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2" name="Google Shape;1772;g33c3ecd55e0_0_14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3" name="Google Shape;1773;g33c3ecd55e0_0_147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0" name="Shape 1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" name="Google Shape;1781;g33c3ecd55e0_0_14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2" name="Google Shape;1782;g33c3ecd55e0_0_148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3c3ecd55e0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g33c3ecd55e0_0_14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4" name="Shape 1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5" name="Google Shape;1795;g33c3ecd55e0_0_15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6" name="Google Shape;1796;g33c3ecd55e0_0_150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4" name="Shape 1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5" name="Google Shape;1805;g33c3ecd55e0_0_15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6" name="Google Shape;1806;g33c3ecd55e0_0_150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4" name="Shape 1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5" name="Google Shape;1815;g33c3ecd55e0_0_15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6" name="Google Shape;1816;g33c3ecd55e0_0_151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4" name="Shape 1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5" name="Google Shape;1825;g33c3ecd55e0_0_15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6" name="Google Shape;1826;g33c3ecd55e0_0_152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4" name="Shape 1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5" name="Google Shape;1835;g33c3ecd55e0_0_15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6" name="Google Shape;1836;g33c3ecd55e0_0_153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4" name="Shape 1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" name="Google Shape;1845;g33c3ecd55e0_0_15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6" name="Google Shape;1846;g33c3ecd55e0_0_1545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4" name="Shape 1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5" name="Google Shape;1855;g33c3ecd55e0_0_15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6" name="Google Shape;1856;g33c3ecd55e0_0_155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4" name="Shape 1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5" name="Google Shape;1865;g33c3ecd55e0_0_15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6" name="Google Shape;1866;g33c3ecd55e0_0_156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4" name="Shape 1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5" name="Google Shape;1875;g33c3ecd55e0_0_15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6" name="Google Shape;1876;g33c3ecd55e0_0_157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4" name="Shape 1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" name="Google Shape;1885;g33c3ecd55e0_0_15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6" name="Google Shape;1886;g33c3ecd55e0_0_158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3c3ecd55e0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g33c3ecd55e0_0_158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3" name="Shape 1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" name="Google Shape;1894;g33c3ecd55e0_0_15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5" name="Google Shape;1895;g33c3ecd55e0_0_158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6" name="Shape 1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7" name="Google Shape;1907;g33c3ecd55e0_0_16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8" name="Google Shape;1908;g33c3ecd55e0_0_160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6" name="Shape 1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7" name="Google Shape;1917;g33c3ecd55e0_0_16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8" name="Google Shape;1918;g33c3ecd55e0_0_160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6" name="Shape 1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7" name="Google Shape;1927;g33c3ecd55e0_0_16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8" name="Google Shape;1928;g33c3ecd55e0_0_161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6" name="Shape 1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7" name="Google Shape;1937;g33c3ecd55e0_0_16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8" name="Google Shape;1938;g33c3ecd55e0_0_162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6" name="Shape 1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" name="Google Shape;1947;g33c3ecd55e0_0_16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8" name="Google Shape;1948;g33c3ecd55e0_0_163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9" name="Shape 1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0" name="Google Shape;1960;g33c3ecd55e0_0_16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1" name="Google Shape;1961;g33c3ecd55e0_0_1648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9" name="Shape 1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0" name="Google Shape;1970;g33c3ecd55e0_0_16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1" name="Google Shape;1971;g33c3ecd55e0_0_165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9" name="Shape 1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0" name="Google Shape;1980;g33c3ecd55e0_0_16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1" name="Google Shape;1981;g33c3ecd55e0_0_166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9" name="Shape 1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0" name="Google Shape;1990;g33c3ecd55e0_0_16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1" name="Google Shape;1991;g33c3ecd55e0_0_167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33c3ecd55e0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g33c3ecd55e0_0_167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9" name="Shape 1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0" name="Google Shape;2000;g33c3ecd55e0_0_1683:notes"/>
          <p:cNvSpPr/>
          <p:nvPr>
            <p:ph idx="2" type="sldImg"/>
          </p:nvPr>
        </p:nvSpPr>
        <p:spPr>
          <a:xfrm>
            <a:off x="38117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1" name="Google Shape;2001;g33c3ecd55e0_0_16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6" name="Shape 2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" name="Google Shape;2027;g33c3ecd55e0_0_17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8" name="Google Shape;2028;g33c3ecd55e0_0_170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5" name="Shape 2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6" name="Google Shape;2036;g33c3ecd55e0_0_17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7" name="Google Shape;2037;g33c3ecd55e0_0_171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9" name="Shape 2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Google Shape;2050;g33c3ecd55e0_0_17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1" name="Google Shape;2051;g33c3ecd55e0_0_173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9" name="Shape 2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Google Shape;2060;g33c3ecd55e0_0_17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1" name="Google Shape;2061;g33c3ecd55e0_0_173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9" name="Shape 2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0" name="Google Shape;2070;g33c3ecd55e0_0_17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1" name="Google Shape;2071;g33c3ecd55e0_0_174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9" name="Shape 2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0" name="Google Shape;2080;g33c3ecd55e0_0_17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1" name="Google Shape;2081;g33c3ecd55e0_0_175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9" name="Shape 2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0" name="Google Shape;2090;g33c3ecd55e0_0_17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1" name="Google Shape;2091;g33c3ecd55e0_0_176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9" name="Shape 2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0" name="Google Shape;2100;g33c3ecd55e0_0_17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1" name="Google Shape;2101;g33c3ecd55e0_0_1775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9" name="Shape 2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0" name="Google Shape;2110;g33c3ecd55e0_0_17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1" name="Google Shape;2111;g33c3ecd55e0_0_178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3c3ecd55e0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g33c3ecd55e0_0_176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9" name="Shape 2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0" name="Google Shape;2120;g33c3ecd55e0_0_17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1" name="Google Shape;2121;g33c3ecd55e0_0_179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9" name="Shape 2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0" name="Google Shape;2130;g33c3ecd55e0_0_18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1" name="Google Shape;2131;g33c3ecd55e0_0_180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8" name="Shape 2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9" name="Google Shape;2139;g33c3ecd55e0_0_18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0" name="Google Shape;2140;g33c3ecd55e0_0_181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7" name="Shape 2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8" name="Google Shape;2148;g33c3ecd55e0_0_18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9" name="Google Shape;2149;g33c3ecd55e0_0_181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2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3" name="Google Shape;2163;g33c3ecd55e0_0_18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4" name="Google Shape;2164;g33c3ecd55e0_0_183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2" name="Shape 2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3" name="Google Shape;2173;g33c3ecd55e0_0_18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4" name="Google Shape;2174;g33c3ecd55e0_0_184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2" name="Shape 2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3" name="Google Shape;2183;g33c3ecd55e0_0_18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4" name="Google Shape;2184;g33c3ecd55e0_0_185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2" name="Shape 2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3" name="Google Shape;2193;g33c3ecd55e0_0_18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4" name="Google Shape;2194;g33c3ecd55e0_0_185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2" name="Shape 2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3" name="Google Shape;2203;g33c3ecd55e0_0_18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4" name="Google Shape;2204;g33c3ecd55e0_0_186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2" name="Shape 2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3" name="Google Shape;2213;g33c3ecd55e0_0_18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4" name="Google Shape;2214;g33c3ecd55e0_0_1877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3c3ecd55e0_0_0:notes"/>
          <p:cNvSpPr/>
          <p:nvPr>
            <p:ph idx="2" type="sldImg"/>
          </p:nvPr>
        </p:nvSpPr>
        <p:spPr>
          <a:xfrm>
            <a:off x="38117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3c3ecd55e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3c3ecd55e0_0_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g33c3ecd55e0_0_185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2" name="Shape 2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3" name="Google Shape;2223;g33c3ecd55e0_0_18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4" name="Google Shape;2224;g33c3ecd55e0_0_188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2" name="Shape 2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3" name="Google Shape;2233;g33c3ecd55e0_0_18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4" name="Google Shape;2234;g33c3ecd55e0_0_189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2" name="Shape 2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3" name="Google Shape;2243;g33c3ecd55e0_0_19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4" name="Google Shape;2244;g33c3ecd55e0_0_190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2" name="Shape 2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" name="Google Shape;2253;g33c3ecd55e0_0_19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4" name="Google Shape;2254;g33c3ecd55e0_0_191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1" name="Shape 2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" name="Google Shape;2262;g33c3ecd55e0_0_19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3" name="Google Shape;2263;g33c3ecd55e0_0_192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5" name="Shape 2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6" name="Google Shape;2276;g33c3ecd55e0_0_19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7" name="Google Shape;2277;g33c3ecd55e0_0_193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5" name="Shape 2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6" name="Google Shape;2286;g33c3ecd55e0_0_19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7" name="Google Shape;2287;g33c3ecd55e0_0_194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5" name="Shape 2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6" name="Google Shape;2296;g33c3ecd55e0_0_19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7" name="Google Shape;2297;g33c3ecd55e0_0_195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5" name="Shape 2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6" name="Google Shape;2306;g33c3ecd55e0_0_19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7" name="Google Shape;2307;g33c3ecd55e0_0_196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5" name="Shape 2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6" name="Google Shape;2316;g33c3ecd55e0_0_19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7" name="Google Shape;2317;g33c3ecd55e0_0_196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3c3ecd55e0_0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3 - slide=id.g327fa27827d_0_0</a:t>
            </a:r>
            <a:br>
              <a:rPr lang="en-US"/>
            </a:br>
            <a:r>
              <a:rPr lang="en-US"/>
              <a:t>4 - slide=id.g327fa27827d_0_5</a:t>
            </a:r>
            <a:br>
              <a:rPr lang="en-US"/>
            </a:br>
            <a:r>
              <a:rPr lang="en-US"/>
              <a:t>5 - slide=id.g327fa27827d_0_10</a:t>
            </a:r>
            <a:endParaRPr/>
          </a:p>
        </p:txBody>
      </p:sp>
      <p:sp>
        <p:nvSpPr>
          <p:cNvPr id="338" name="Google Shape;338;g33c3ecd55e0_0_194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5" name="Shape 2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6" name="Google Shape;2326;g33c3ecd55e0_0_19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7" name="Google Shape;2327;g33c3ecd55e0_0_1978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5" name="Shape 2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6" name="Google Shape;2336;g33c3ecd55e0_0_19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7" name="Google Shape;2337;g33c3ecd55e0_0_198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5" name="Shape 2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6" name="Google Shape;2346;g33c3ecd55e0_0_19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7" name="Google Shape;2347;g33c3ecd55e0_0_199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5" name="Shape 2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" name="Google Shape;2356;g33c3ecd55e0_0_20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7" name="Google Shape;2357;g33c3ecd55e0_0_200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5" name="Shape 2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6" name="Google Shape;2366;g33c3ecd55e0_0_20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7" name="Google Shape;2367;g33c3ecd55e0_0_20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4" name="Shape 2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" name="Google Shape;2375;g33c3ecd55e0_0_20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6" name="Google Shape;2376;g33c3ecd55e0_0_202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8" name="Shape 2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9" name="Google Shape;2389;g33c3ecd55e0_0_20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0" name="Google Shape;2390;g33c3ecd55e0_0_20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8" name="Shape 2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9" name="Google Shape;2399;g33c3ecd55e0_0_20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0" name="Google Shape;2400;g33c3ecd55e0_0_204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8" name="Shape 2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9" name="Google Shape;2409;g33c3ecd55e0_0_20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0" name="Google Shape;2410;g33c3ecd55e0_0_205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8" name="Shape 2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9" name="Google Shape;2419;g33c3ecd55e0_0_20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0" name="Google Shape;2420;g33c3ecd55e0_0_206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3c3ecd55e0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g33c3ecd55e0_0_203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8" name="Shape 2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9" name="Google Shape;2429;g33c3ecd55e0_0_20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0" name="Google Shape;2430;g33c3ecd55e0_0_207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8" name="Shape 2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9" name="Google Shape;2439;g33c3ecd55e0_0_20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0" name="Google Shape;2440;g33c3ecd55e0_0_207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8" name="Shape 2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9" name="Google Shape;2449;g33c3ecd55e0_0_20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0" name="Google Shape;2450;g33c3ecd55e0_0_208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8" name="Shape 2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" name="Google Shape;2459;g33c3ecd55e0_0_20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0" name="Google Shape;2460;g33c3ecd55e0_0_209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8" name="Shape 2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9" name="Google Shape;2469;g33c3ecd55e0_0_2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0" name="Google Shape;2470;g33c3ecd55e0_0_210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8" name="Shape 2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9" name="Google Shape;2479;g33c3ecd55e0_0_2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0" name="Google Shape;2480;g33c3ecd55e0_0_211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7" name="Shape 2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" name="Google Shape;2488;g33c3ecd55e0_0_2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9" name="Google Shape;2489;g33c3ecd55e0_0_212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1" name="Shape 2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2" name="Google Shape;2502;g33c3ecd55e0_0_2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3" name="Google Shape;2503;g33c3ecd55e0_0_21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1" name="Shape 2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2" name="Google Shape;2512;g33c3ecd55e0_0_2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3" name="Google Shape;2513;g33c3ecd55e0_0_214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1" name="Shape 2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2" name="Google Shape;2522;g33c3ecd55e0_0_2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3" name="Google Shape;2523;g33c3ecd55e0_0_215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3c3ecd55e0_0_2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g33c3ecd55e0_0_212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1" name="Shape 2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2" name="Google Shape;2532;g33c3ecd55e0_0_2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3" name="Google Shape;2533;g33c3ecd55e0_0_216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1" name="Shape 2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2" name="Google Shape;2542;g33c3ecd55e0_0_2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3" name="Google Shape;2543;g33c3ecd55e0_0_217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1" name="Shape 2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2" name="Google Shape;2552;g33c3ecd55e0_0_2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3" name="Google Shape;2553;g33c3ecd55e0_0_218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1" name="Shape 2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" name="Google Shape;2562;g33c3ecd55e0_0_2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3" name="Google Shape;2563;g33c3ecd55e0_0_218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1" name="Shape 2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2" name="Google Shape;2572;g33c3ecd55e0_0_2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3" name="Google Shape;2573;g33c3ecd55e0_0_219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1" name="Shape 2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2" name="Google Shape;2582;g33c3ecd55e0_0_22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3" name="Google Shape;2583;g33c3ecd55e0_0_220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1" name="Shape 2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2" name="Google Shape;2592;g33c3ecd55e0_0_2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3" name="Google Shape;2593;g33c3ecd55e0_0_221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0" name="Shape 2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1" name="Google Shape;2601;g33c3ecd55e0_0_22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2" name="Google Shape;2602;g33c3ecd55e0_0_222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4" name="Shape 2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5" name="Google Shape;2615;g33c3ecd55e0_0_22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6" name="Google Shape;2616;g33c3ecd55e0_0_223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4" name="Shape 2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5" name="Google Shape;2625;g33c3ecd55e0_0_22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6" name="Google Shape;2626;g33c3ecd55e0_0_224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33c3ecd55e0_0_2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g33c3ecd55e0_0_221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4" name="Shape 2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5" name="Google Shape;2635;g33c3ecd55e0_0_22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6" name="Google Shape;2636;g33c3ecd55e0_0_225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4" name="Shape 2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5" name="Google Shape;2645;g33c3ecd55e0_0_22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6" name="Google Shape;2646;g33c3ecd55e0_0_226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4" name="Shape 2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5" name="Google Shape;2655;g33c3ecd55e0_0_22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6" name="Google Shape;2656;g33c3ecd55e0_0_227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4" name="Shape 2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" name="Google Shape;2665;g33c3ecd55e0_0_22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6" name="Google Shape;2666;g33c3ecd55e0_0_228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4" name="Shape 2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5" name="Google Shape;2675;g33c3ecd55e0_0_22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6" name="Google Shape;2676;g33c3ecd55e0_0_229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4" name="Shape 2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5" name="Google Shape;2685;g33c3ecd55e0_0_22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6" name="Google Shape;2686;g33c3ecd55e0_0_229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4" name="Shape 2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5" name="Google Shape;2695;g33c3ecd55e0_0_2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6" name="Google Shape;2696;g33c3ecd55e0_0_230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4" name="Shape 2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5" name="Google Shape;2705;g33c3ecd55e0_0_2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6" name="Google Shape;2706;g33c3ecd55e0_0_231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3" name="Shape 2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4" name="Google Shape;2714;g33c3ecd55e0_0_23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5" name="Google Shape;2715;g33c3ecd55e0_0_232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1" name="Shape 2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2" name="Google Shape;2732;g33c3ecd55e0_0_23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3" name="Google Shape;2733;g33c3ecd55e0_0_234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33c3ecd55e0_0_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g33c3ecd55e0_0_22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1" name="Shape 2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2" name="Google Shape;2742;g33c3ecd55e0_0_23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3" name="Google Shape;2743;g33c3ecd55e0_0_235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1" name="Shape 2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" name="Google Shape;2752;g33c3ecd55e0_0_23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3" name="Google Shape;2753;g33c3ecd55e0_0_235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1" name="Shape 2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2" name="Google Shape;2762;g33c3ecd55e0_0_23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3" name="Google Shape;2763;g33c3ecd55e0_0_236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1" name="Shape 2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2" name="Google Shape;2772;g33c3ecd55e0_0_23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3" name="Google Shape;2773;g33c3ecd55e0_0_237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1" name="Shape 2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2" name="Google Shape;2782;g33c3ecd55e0_0_23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3" name="Google Shape;2783;g33c3ecd55e0_0_238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1" name="Shape 2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2" name="Google Shape;2792;g33c3ecd55e0_0_23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3" name="Google Shape;2793;g33c3ecd55e0_0_239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1" name="Shape 2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2" name="Google Shape;2802;g33c3ecd55e0_0_24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3" name="Google Shape;2803;g33c3ecd55e0_0_240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1" name="Shape 2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2" name="Google Shape;2812;g33c3ecd55e0_0_24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3" name="Google Shape;2813;g33c3ecd55e0_0_24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1" name="Shape 2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2" name="Google Shape;2822;g33c3ecd55e0_0_2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3" name="Google Shape;2823;g33c3ecd55e0_0_242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1" name="Shape 2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2" name="Google Shape;2832;g33c3ecd55e0_0_24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3" name="Google Shape;2833;g33c3ecd55e0_0_243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33c3ecd55e0_0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87" name="Google Shape;387;g33c3ecd55e0_0_237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5" name="Shape 2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" name="Google Shape;2846;g33c3ecd55e0_0_24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7" name="Google Shape;2847;g33c3ecd55e0_0_244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5" name="Shape 2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" name="Google Shape;2856;g33c3ecd55e0_0_24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7" name="Google Shape;2857;g33c3ecd55e0_0_245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5" name="Shape 2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6" name="Google Shape;2866;g33c3ecd55e0_0_24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7" name="Google Shape;2867;g33c3ecd55e0_0_246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5" name="Shape 2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6" name="Google Shape;2876;g33c3ecd55e0_0_24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7" name="Google Shape;2877;g33c3ecd55e0_0_247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5" name="Shape 2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6" name="Google Shape;2886;g33c3ecd55e0_0_24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7" name="Google Shape;2887;g33c3ecd55e0_0_247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5" name="Shape 2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6" name="Google Shape;2896;g33c3ecd55e0_0_24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7" name="Google Shape;2897;g33c3ecd55e0_0_248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5" name="Shape 2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6" name="Google Shape;2906;g33c3ecd55e0_0_24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7" name="Google Shape;2907;g33c3ecd55e0_0_249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5" name="Shape 2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6" name="Google Shape;2916;g33c3ecd55e0_0_25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7" name="Google Shape;2917;g33c3ecd55e0_0_250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5" name="Shape 2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6" name="Google Shape;2926;g33c3ecd55e0_0_25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7" name="Google Shape;2927;g33c3ecd55e0_0_251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6" name="Shape 2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7" name="Google Shape;2937;g33c3ecd55e0_0_2524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8" name="Google Shape;2938;g33c3ecd55e0_0_25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33c3ecd55e0_0_2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g33c3ecd55e0_0_250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6" name="Shape 2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7" name="Google Shape;2947;g33c3ecd55e0_0_2533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8" name="Google Shape;2948;g33c3ecd55e0_0_25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5" name="Shape 2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6" name="Google Shape;2966;g33c3ecd55e0_0_2551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7" name="Google Shape;2967;g33c3ecd55e0_0_25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8" name="Shape 2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9" name="Google Shape;2989;g33c3ecd55e0_0_2573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0" name="Google Shape;2990;g33c3ecd55e0_0_25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5" name="Shape 3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6" name="Google Shape;3006;g33c3ecd55e0_0_258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7" name="Google Shape;3007;g33c3ecd55e0_0_25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6" name="Shape 3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7" name="Google Shape;3017;g33c3ecd55e0_0_259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8" name="Google Shape;3018;g33c3ecd55e0_0_25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1" name="Shape 3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2" name="Google Shape;3032;g33c3ecd55e0_0_2613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3" name="Google Shape;3033;g33c3ecd55e0_0_26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0" name="Shape 3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" name="Google Shape;3051;g33c3ecd55e0_0_2631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2" name="Google Shape;3052;g33c3ecd55e0_0_26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1" name="Shape 3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" name="Google Shape;3072;g33c3ecd55e0_0_2651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3" name="Google Shape;3073;g33c3ecd55e0_0_26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8" name="Shape 3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Google Shape;3089;g33c3ecd55e0_0_2667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0" name="Google Shape;3090;g33c3ecd55e0_0_26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7" name="Shape 3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8" name="Google Shape;3108;g33c3ecd55e0_0_2685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9" name="Google Shape;3109;g33c3ecd55e0_0_26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33c3ecd55e0_0_2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Google Shape;411;g33c3ecd55e0_0_25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2" name="Shape 3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" name="Google Shape;3133;g33c3ecd55e0_0_270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4" name="Google Shape;3134;g33c3ecd55e0_0_27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3c3ecd55e0_0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g33c3ecd55e0_0_268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3c3ecd55e0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g33c3ecd55e0_0_25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33c3ecd55e0_0_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g33c3ecd55e0_0_277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33c3ecd55e0_0_2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g33c3ecd55e0_0_286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33c3ecd55e0_0_2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3 - slide=id.g327fa27827d_0_0</a:t>
            </a:r>
            <a:br>
              <a:rPr lang="en-US"/>
            </a:br>
            <a:r>
              <a:rPr lang="en-US"/>
              <a:t>4 - slide=id.g327fa27827d_0_5</a:t>
            </a:r>
            <a:br>
              <a:rPr lang="en-US"/>
            </a:br>
            <a:r>
              <a:rPr lang="en-US"/>
              <a:t>5 - slide=id.g327fa27827d_0_10</a:t>
            </a:r>
            <a:endParaRPr/>
          </a:p>
        </p:txBody>
      </p:sp>
      <p:sp>
        <p:nvSpPr>
          <p:cNvPr id="451" name="Google Shape;451;g33c3ecd55e0_0_295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33c3ecd55e0_0_3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g33c3ecd55e0_0_304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33c3ecd55e0_0_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g33c3ecd55e0_0_313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33c3ecd55e0_0_3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g33c3ecd55e0_0_322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33c3ecd55e0_0_3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1" name="Google Shape;491;g33c3ecd55e0_0_330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33c3ecd55e0_0_3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g33c3ecd55e0_0_338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33c3ecd55e0_0_3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Google Shape;514;g33c3ecd55e0_0_351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33c3ecd55e0_0_3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4" name="Google Shape;524;g33c3ecd55e0_0_360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3c3ecd55e0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g33c3ecd55e0_0_33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g33c3ecd55e0_0_3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Google Shape;534;g33c3ecd55e0_0_36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33c3ecd55e0_0_3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g33c3ecd55e0_0_378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33c3ecd55e0_0_3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4" name="Google Shape;554;g33c3ecd55e0_0_387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33c3ecd55e0_0_3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3 - slide=id.g327fa27827d_0_0</a:t>
            </a:r>
            <a:br>
              <a:rPr lang="en-US"/>
            </a:br>
            <a:r>
              <a:rPr lang="en-US"/>
              <a:t>4 - slide=id.g327fa27827d_0_5</a:t>
            </a:r>
            <a:br>
              <a:rPr lang="en-US"/>
            </a:br>
            <a:r>
              <a:rPr lang="en-US"/>
              <a:t>5 - slide=id.g327fa27827d_0_10</a:t>
            </a:r>
            <a:endParaRPr/>
          </a:p>
        </p:txBody>
      </p:sp>
      <p:sp>
        <p:nvSpPr>
          <p:cNvPr id="564" name="Google Shape;564;g33c3ecd55e0_0_396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33c3ecd55e0_0_4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g33c3ecd55e0_0_405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33c3ecd55e0_0_4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4" name="Google Shape;584;g33c3ecd55e0_0_414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33c3ecd55e0_0_4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4" name="Google Shape;594;g33c3ecd55e0_0_423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33c3ecd55e0_0_4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4" name="Google Shape;604;g33c3ecd55e0_0_431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g33c3ecd55e0_0_4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3" name="Google Shape;613;g33c3ecd55e0_0_43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33c3ecd55e0_0_4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g33c3ecd55e0_0_452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3c3ecd55e0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33c3ecd55e0_0_46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33c3ecd55e0_0_4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g33c3ecd55e0_0_461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33c3ecd55e0_0_4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g33c3ecd55e0_0_470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33c3ecd55e0_0_4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g33c3ecd55e0_0_47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g33c3ecd55e0_0_4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7" name="Google Shape;667;g33c3ecd55e0_0_488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g33c3ecd55e0_0_4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3 - slide=id.g327fa27827d_0_0</a:t>
            </a:r>
            <a:br>
              <a:rPr lang="en-US"/>
            </a:br>
            <a:r>
              <a:rPr lang="en-US"/>
              <a:t>4 - slide=id.g327fa27827d_0_5</a:t>
            </a:r>
            <a:br>
              <a:rPr lang="en-US"/>
            </a:br>
            <a:r>
              <a:rPr lang="en-US"/>
              <a:t>5 - slide=id.g327fa27827d_0_10</a:t>
            </a:r>
            <a:endParaRPr/>
          </a:p>
        </p:txBody>
      </p:sp>
      <p:sp>
        <p:nvSpPr>
          <p:cNvPr id="677" name="Google Shape;677;g33c3ecd55e0_0_497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33c3ecd55e0_0_5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7" name="Google Shape;687;g33c3ecd55e0_0_506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g33c3ecd55e0_0_5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7" name="Google Shape;697;g33c3ecd55e0_0_515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g33c3ecd55e0_0_5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7" name="Google Shape;707;g33c3ecd55e0_0_524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33c3ecd55e0_0_5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7" name="Google Shape;717;g33c3ecd55e0_0_532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g33c3ecd55e0_0_5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6" name="Google Shape;726;g33c3ecd55e0_0_540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3c3ecd55e0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33c3ecd55e0_0_55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g33c3ecd55e0_0_5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0" name="Google Shape;740;g33c3ecd55e0_0_553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g33c3ecd55e0_0_5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0" name="Google Shape;750;g33c3ecd55e0_0_562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3c3ecd55e0_0_5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0" name="Google Shape;760;g33c3ecd55e0_0_571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33c3ecd55e0_0_5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0" name="Google Shape;770;g33c3ecd55e0_0_580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g33c3ecd55e0_0_5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0" name="Google Shape;780;g33c3ecd55e0_0_58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g33c3ecd55e0_0_5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3 - slide=id.g327fa27827d_0_0</a:t>
            </a:r>
            <a:br>
              <a:rPr lang="en-US"/>
            </a:br>
            <a:r>
              <a:rPr lang="en-US"/>
              <a:t>4 - slide=id.g327fa27827d_0_5</a:t>
            </a:r>
            <a:br>
              <a:rPr lang="en-US"/>
            </a:br>
            <a:r>
              <a:rPr lang="en-US"/>
              <a:t>5 - slide=id.g327fa27827d_0_10</a:t>
            </a:r>
            <a:endParaRPr/>
          </a:p>
        </p:txBody>
      </p:sp>
      <p:sp>
        <p:nvSpPr>
          <p:cNvPr id="790" name="Google Shape;790;g33c3ecd55e0_0_598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33c3ecd55e0_0_6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0" name="Google Shape;800;g33c3ecd55e0_0_607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g33c3ecd55e0_0_6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1" name="Google Shape;811;g33c3ecd55e0_0_617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g33c3ecd55e0_0_6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1" name="Google Shape;821;g33c3ecd55e0_0_626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g33c3ecd55e0_0_6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1" name="Google Shape;831;g33c3ecd55e0_0_634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3c3ecd55e0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g33c3ecd55e0_0_64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g33c3ecd55e0_0_6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0" name="Google Shape;840;g33c3ecd55e0_0_642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6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g33c3ecd55e0_0_6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8" name="Google Shape;858;g33c3ecd55e0_0_65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g33c3ecd55e0_0_6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8" name="Google Shape;868;g33c3ecd55e0_0_668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g33c3ecd55e0_0_6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8" name="Google Shape;878;g33c3ecd55e0_0_677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g33c3ecd55e0_0_6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8" name="Google Shape;888;g33c3ecd55e0_0_686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g33c3ecd55e0_0_6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8" name="Google Shape;898;g33c3ecd55e0_0_695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g33c3ecd55e0_0_7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3 - slide=id.g327fa27827d_0_0</a:t>
            </a:r>
            <a:br>
              <a:rPr lang="en-US"/>
            </a:br>
            <a:r>
              <a:rPr lang="en-US"/>
              <a:t>4 - slide=id.g327fa27827d_0_5</a:t>
            </a:r>
            <a:br>
              <a:rPr lang="en-US"/>
            </a:br>
            <a:r>
              <a:rPr lang="en-US"/>
              <a:t>5 - slide=id.g327fa27827d_0_10</a:t>
            </a:r>
            <a:endParaRPr/>
          </a:p>
        </p:txBody>
      </p:sp>
      <p:sp>
        <p:nvSpPr>
          <p:cNvPr id="908" name="Google Shape;908;g33c3ecd55e0_0_704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g33c3ecd55e0_0_7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8" name="Google Shape;918;g33c3ecd55e0_0_713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6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g33c3ecd55e0_0_7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8" name="Google Shape;928;g33c3ecd55e0_0_722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g33c3ecd55e0_0_7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8" name="Google Shape;938;g33c3ecd55e0_0_731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3c3ecd55e0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g33c3ecd55e0_0_73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6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g33c3ecd55e0_0_7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8" name="Google Shape;948;g33c3ecd55e0_0_73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33c3ecd55e0_0_7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7" name="Google Shape;957;g33c3ecd55e0_0_747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g33c3ecd55e0_0_7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3" name="Google Shape;973;g33c3ecd55e0_0_762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g33c3ecd55e0_0_7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3" name="Google Shape;983;g33c3ecd55e0_0_771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g33c3ecd55e0_0_7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3" name="Google Shape;993;g33c3ecd55e0_0_780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g33c3ecd55e0_0_7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3" name="Google Shape;1003;g33c3ecd55e0_0_789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g33c3ecd55e0_0_7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3" name="Google Shape;1013;g33c3ecd55e0_0_798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g33c3ecd55e0_0_8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3 - slide=id.g327fa27827d_0_0</a:t>
            </a:r>
            <a:br>
              <a:rPr lang="en-US"/>
            </a:br>
            <a:r>
              <a:rPr lang="en-US"/>
              <a:t>4 - slide=id.g327fa27827d_0_5</a:t>
            </a:r>
            <a:br>
              <a:rPr lang="en-US"/>
            </a:br>
            <a:r>
              <a:rPr lang="en-US"/>
              <a:t>5 - slide=id.g327fa27827d_0_10</a:t>
            </a:r>
            <a:endParaRPr/>
          </a:p>
        </p:txBody>
      </p:sp>
      <p:sp>
        <p:nvSpPr>
          <p:cNvPr id="1023" name="Google Shape;1023;g33c3ecd55e0_0_807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g33c3ecd55e0_0_8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3" name="Google Shape;1033;g33c3ecd55e0_0_816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g33c3ecd55e0_0_8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3" name="Google Shape;1043;g33c3ecd55e0_0_825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3c3ecd55e0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g33c3ecd55e0_0_82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g33c3ecd55e0_0_8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3" name="Google Shape;1053;g33c3ecd55e0_0_834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1" name="Shape 1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Google Shape;1062;g33c3ecd55e0_0_842:notes"/>
          <p:cNvSpPr/>
          <p:nvPr>
            <p:ph idx="2" type="sldImg"/>
          </p:nvPr>
        </p:nvSpPr>
        <p:spPr>
          <a:xfrm>
            <a:off x="38117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3" name="Google Shape;1063;g33c3ecd55e0_0_8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8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g33c3ecd55e0_0_8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0" name="Google Shape;1090;g33c3ecd55e0_0_86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8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g33c3ecd55e0_0_8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0" name="Google Shape;1100;g33c3ecd55e0_0_87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2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" name="Google Shape;1113;g33c3ecd55e0_0_8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4" name="Google Shape;1114;g33c3ecd55e0_0_89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2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g33c3ecd55e0_0_8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4" name="Google Shape;1124;g33c3ecd55e0_0_89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2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g33c3ecd55e0_0_9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4" name="Google Shape;1134;g33c3ecd55e0_0_90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2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Google Shape;1143;g33c3ecd55e0_0_9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4" name="Google Shape;1144;g33c3ecd55e0_0_91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2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33c3ecd55e0_0_9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4" name="Google Shape;1154;g33c3ecd55e0_0_92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2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g33c3ecd55e0_0_9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4" name="Google Shape;1164;g33c3ecd55e0_0_935:notes"/>
          <p:cNvSpPr/>
          <p:nvPr>
            <p:ph idx="2" type="sldImg"/>
          </p:nvPr>
        </p:nvSpPr>
        <p:spPr>
          <a:xfrm>
            <a:off x="381186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5978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2914650"/>
            <a:ext cx="6400800" cy="13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874600" y="-1217250"/>
            <a:ext cx="339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5463750" y="1371629"/>
            <a:ext cx="43887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272750" y="-609572"/>
            <a:ext cx="43887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200150"/>
            <a:ext cx="8229600" cy="33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722313" y="3305175"/>
            <a:ext cx="7772400" cy="10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722313" y="2180035"/>
            <a:ext cx="77724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457200" y="1200150"/>
            <a:ext cx="4038600" cy="33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4648200" y="1200150"/>
            <a:ext cx="4038600" cy="33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457200" y="1151335"/>
            <a:ext cx="4040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4645025" y="1151335"/>
            <a:ext cx="40419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4645025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04788"/>
            <a:ext cx="5111700" cy="43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076325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3600450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4025504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200150"/>
            <a:ext cx="8229600" cy="33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hyperlink" Target="https://www.npca.org/articles/1555-remembering-the-manongs-and-story-of-the-filipino-farm-worker-movement" TargetMode="External"/><Relationship Id="rId9" Type="http://schemas.openxmlformats.org/officeDocument/2006/relationships/slide" Target="/ppt/slides/slide2.xml"/><Relationship Id="rId5" Type="http://schemas.openxmlformats.org/officeDocument/2006/relationships/hyperlink" Target="https://welgadigitalarchive.omeka.net/fafh" TargetMode="External"/><Relationship Id="rId6" Type="http://schemas.openxmlformats.org/officeDocument/2006/relationships/hyperlink" Target="https://community.oerproject.com/b/blog/posts/colonial-pathways-filipino-migration-to-the-united-states" TargetMode="External"/><Relationship Id="rId7" Type="http://schemas.openxmlformats.org/officeDocument/2006/relationships/hyperlink" Target="https://www.migrationpolicy.org/article/filipino-immigrants-united-states-2016" TargetMode="External"/><Relationship Id="rId8" Type="http://schemas.openxmlformats.org/officeDocument/2006/relationships/hyperlink" Target="https://www.zinnedproject.org/news/tdih/delano-grape-strike/" TargetMode="External"/></Relationships>
</file>

<file path=ppt/slides/_rels/slide1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0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1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0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2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0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3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0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4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Relationship Id="rId5" Type="http://schemas.openxmlformats.org/officeDocument/2006/relationships/slide" Target="/ppt/slides/slide269.xml"/><Relationship Id="rId6" Type="http://schemas.openxmlformats.org/officeDocument/2006/relationships/image" Target="../media/image17.png"/></Relationships>
</file>

<file path=ppt/slides/_rels/slide10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5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0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6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0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7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0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8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0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9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1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0.xml"/><Relationship Id="rId3" Type="http://schemas.openxmlformats.org/officeDocument/2006/relationships/image" Target="../media/image18.png"/><Relationship Id="rId4" Type="http://schemas.openxmlformats.org/officeDocument/2006/relationships/hyperlink" Target="https://www.loc.gov/collections/civil-rights-history-project/" TargetMode="External"/><Relationship Id="rId5" Type="http://schemas.openxmlformats.org/officeDocument/2006/relationships/hyperlink" Target="https://lhrp.georgetown.edu/collections/image-galleries-the-labor-movement" TargetMode="External"/><Relationship Id="rId6" Type="http://schemas.openxmlformats.org/officeDocument/2006/relationships/slide" Target="/ppt/slides/slide91.xml"/></Relationships>
</file>

<file path=ppt/slides/_rels/slide1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1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2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3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4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5.xml"/><Relationship Id="rId3" Type="http://schemas.openxmlformats.org/officeDocument/2006/relationships/image" Target="../media/image18.png"/><Relationship Id="rId4" Type="http://schemas.openxmlformats.org/officeDocument/2006/relationships/image" Target="../media/image22.jpg"/><Relationship Id="rId5" Type="http://schemas.openxmlformats.org/officeDocument/2006/relationships/image" Target="../media/image19.jpg"/><Relationship Id="rId6" Type="http://schemas.openxmlformats.org/officeDocument/2006/relationships/slide" Target="/ppt/slides/slide91.xml"/><Relationship Id="rId7" Type="http://schemas.openxmlformats.org/officeDocument/2006/relationships/slide" Target="/ppt/slides/slide269.xml"/></Relationships>
</file>

<file path=ppt/slides/_rels/slide1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6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7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8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9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1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0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1.xml"/><Relationship Id="rId3" Type="http://schemas.openxmlformats.org/officeDocument/2006/relationships/image" Target="../media/image18.png"/><Relationship Id="rId4" Type="http://schemas.openxmlformats.org/officeDocument/2006/relationships/hyperlink" Target="https://libraries.ucsd.edu/farmworkermovement/gallery/" TargetMode="External"/><Relationship Id="rId9" Type="http://schemas.openxmlformats.org/officeDocument/2006/relationships/slide" Target="/ppt/slides/slide91.xml"/><Relationship Id="rId5" Type="http://schemas.openxmlformats.org/officeDocument/2006/relationships/hyperlink" Target="https://www.loc.gov/collections/civil-rights-history-project/" TargetMode="External"/><Relationship Id="rId6" Type="http://schemas.openxmlformats.org/officeDocument/2006/relationships/hyperlink" Target="https://americanhistory.si.edu/democracy-exhibition/vote-voice/getting-organized" TargetMode="External"/><Relationship Id="rId7" Type="http://schemas.openxmlformats.org/officeDocument/2006/relationships/hyperlink" Target="https://cathfamily.org/wp-content/uploads/2013/02/cf_activities_chain.pdf" TargetMode="External"/><Relationship Id="rId8" Type="http://schemas.openxmlformats.org/officeDocument/2006/relationships/hyperlink" Target="https://fristartmuseum.org/wp-content/uploads/202_Unity_Lesson_Plan_FINAL_with_image.pdf" TargetMode="External"/></Relationships>
</file>

<file path=ppt/slides/_rels/slide1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2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3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4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5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6.xml"/><Relationship Id="rId3" Type="http://schemas.openxmlformats.org/officeDocument/2006/relationships/image" Target="../media/image18.png"/><Relationship Id="rId4" Type="http://schemas.openxmlformats.org/officeDocument/2006/relationships/image" Target="../media/image27.jpg"/><Relationship Id="rId5" Type="http://schemas.openxmlformats.org/officeDocument/2006/relationships/slide" Target="/ppt/slides/slide91.xml"/><Relationship Id="rId6" Type="http://schemas.openxmlformats.org/officeDocument/2006/relationships/slide" Target="/ppt/slides/slide269.xml"/></Relationships>
</file>

<file path=ppt/slides/_rels/slide1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7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8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9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1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0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1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2.xml"/><Relationship Id="rId3" Type="http://schemas.openxmlformats.org/officeDocument/2006/relationships/image" Target="../media/image18.png"/><Relationship Id="rId4" Type="http://schemas.openxmlformats.org/officeDocument/2006/relationships/hyperlink" Target="https://crmvet.org/images/imgcoll.htm" TargetMode="External"/><Relationship Id="rId5" Type="http://schemas.openxmlformats.org/officeDocument/2006/relationships/hyperlink" Target="https://www.facinghistory.org/resource-library/standing-democracy" TargetMode="External"/><Relationship Id="rId6" Type="http://schemas.openxmlformats.org/officeDocument/2006/relationships/slide" Target="/ppt/slides/slide91.xml"/></Relationships>
</file>

<file path=ppt/slides/_rels/slide1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3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4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5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6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7.xml"/><Relationship Id="rId3" Type="http://schemas.openxmlformats.org/officeDocument/2006/relationships/image" Target="../media/image18.png"/><Relationship Id="rId4" Type="http://schemas.openxmlformats.org/officeDocument/2006/relationships/image" Target="../media/image21.png"/><Relationship Id="rId5" Type="http://schemas.openxmlformats.org/officeDocument/2006/relationships/image" Target="../media/image20.png"/><Relationship Id="rId6" Type="http://schemas.openxmlformats.org/officeDocument/2006/relationships/slide" Target="/ppt/slides/slide91.xml"/><Relationship Id="rId7" Type="http://schemas.openxmlformats.org/officeDocument/2006/relationships/slide" Target="/ppt/slides/slide269.xml"/><Relationship Id="rId8" Type="http://schemas.openxmlformats.org/officeDocument/2006/relationships/hyperlink" Target="https://libraries.ucsd.edu/farmworkermovement/gallery/displayimage.php?album=105&amp;pid=2648" TargetMode="External"/></Relationships>
</file>

<file path=ppt/slides/_rels/slide1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8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9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1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0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1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2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3.xml"/><Relationship Id="rId3" Type="http://schemas.openxmlformats.org/officeDocument/2006/relationships/image" Target="../media/image18.png"/><Relationship Id="rId4" Type="http://schemas.openxmlformats.org/officeDocument/2006/relationships/hyperlink" Target="https://uniontrack.com/blog/media-depicts-labor-issues" TargetMode="External"/><Relationship Id="rId5" Type="http://schemas.openxmlformats.org/officeDocument/2006/relationships/hyperlink" Target="https://chavezfoundation.org/2024/10/31/chavez-media-combats-election-misinformation" TargetMode="External"/><Relationship Id="rId6" Type="http://schemas.openxmlformats.org/officeDocument/2006/relationships/hyperlink" Target="https://www.pbs.org/video/labor-day-1725217910/" TargetMode="External"/><Relationship Id="rId7" Type="http://schemas.openxmlformats.org/officeDocument/2006/relationships/hyperlink" Target="https://uniontrack.com/blog/the-new-labor-movement" TargetMode="External"/><Relationship Id="rId8" Type="http://schemas.openxmlformats.org/officeDocument/2006/relationships/slide" Target="/ppt/slides/slide91.xml"/></Relationships>
</file>

<file path=ppt/slides/_rels/slide1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4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5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6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7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8.xml"/><Relationship Id="rId3" Type="http://schemas.openxmlformats.org/officeDocument/2006/relationships/image" Target="../media/image18.png"/><Relationship Id="rId4" Type="http://schemas.openxmlformats.org/officeDocument/2006/relationships/image" Target="../media/image28.png"/><Relationship Id="rId5" Type="http://schemas.openxmlformats.org/officeDocument/2006/relationships/image" Target="../media/image24.jpg"/><Relationship Id="rId6" Type="http://schemas.openxmlformats.org/officeDocument/2006/relationships/slide" Target="/ppt/slides/slide91.xml"/><Relationship Id="rId7" Type="http://schemas.openxmlformats.org/officeDocument/2006/relationships/slide" Target="/ppt/slides/slide269.xml"/></Relationships>
</file>

<file path=ppt/slides/_rels/slide1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9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9" Type="http://schemas.openxmlformats.org/officeDocument/2006/relationships/hyperlink" Target="https://vilda.alaska.edu/digital/collection/cdmg2/id/4864/rec/1" TargetMode="External"/><Relationship Id="rId5" Type="http://schemas.openxmlformats.org/officeDocument/2006/relationships/image" Target="../media/image7.jpg"/><Relationship Id="rId6" Type="http://schemas.openxmlformats.org/officeDocument/2006/relationships/slide" Target="/ppt/slides/slide2.xml"/><Relationship Id="rId7" Type="http://schemas.openxmlformats.org/officeDocument/2006/relationships/slide" Target="/ppt/slides/slide269.xml"/><Relationship Id="rId8" Type="http://schemas.openxmlformats.org/officeDocument/2006/relationships/hyperlink" Target="https://www.historylink.org/File/10919" TargetMode="External"/></Relationships>
</file>

<file path=ppt/slides/_rels/slide1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0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1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2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3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4.xml"/><Relationship Id="rId3" Type="http://schemas.openxmlformats.org/officeDocument/2006/relationships/image" Target="../media/image18.png"/><Relationship Id="rId4" Type="http://schemas.openxmlformats.org/officeDocument/2006/relationships/hyperlink" Target="https://calasiancc.org/larry-itliong-the-filipino-labor-leader-who-changed-the-nation/" TargetMode="External"/><Relationship Id="rId5" Type="http://schemas.openxmlformats.org/officeDocument/2006/relationships/hyperlink" Target="https://californiamuseum.org/california-hall-of-fame/exhibitions/virtual-exhibitions/larry-itliong/" TargetMode="External"/><Relationship Id="rId6" Type="http://schemas.openxmlformats.org/officeDocument/2006/relationships/slide" Target="/ppt/slides/slide91.xml"/></Relationships>
</file>

<file path=ppt/slides/_rels/slide1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5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6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7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8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9.xml"/><Relationship Id="rId3" Type="http://schemas.openxmlformats.org/officeDocument/2006/relationships/image" Target="../media/image18.png"/><Relationship Id="rId4" Type="http://schemas.openxmlformats.org/officeDocument/2006/relationships/image" Target="../media/image23.png"/><Relationship Id="rId5" Type="http://schemas.openxmlformats.org/officeDocument/2006/relationships/slide" Target="/ppt/slides/slide91.xml"/><Relationship Id="rId6" Type="http://schemas.openxmlformats.org/officeDocument/2006/relationships/slide" Target="/ppt/slides/slide269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1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0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1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2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3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4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5.xml"/><Relationship Id="rId3" Type="http://schemas.openxmlformats.org/officeDocument/2006/relationships/image" Target="../media/image18.png"/><Relationship Id="rId4" Type="http://schemas.openxmlformats.org/officeDocument/2006/relationships/hyperlink" Target="https://www.loc.gov/collections/civil-rights-history-project/" TargetMode="External"/><Relationship Id="rId5" Type="http://schemas.openxmlformats.org/officeDocument/2006/relationships/hyperlink" Target="https://www.timetoast.com/timelines/filipino-immigration-to-america" TargetMode="External"/><Relationship Id="rId6" Type="http://schemas.openxmlformats.org/officeDocument/2006/relationships/hyperlink" Target="https://libraries.ucsd.edu/farmworkermovement/gallery/" TargetMode="External"/><Relationship Id="rId7" Type="http://schemas.openxmlformats.org/officeDocument/2006/relationships/hyperlink" Target="https://www.readwritethink.org/classroom-resources/student-interactives/timeline" TargetMode="External"/><Relationship Id="rId8" Type="http://schemas.openxmlformats.org/officeDocument/2006/relationships/slide" Target="/ppt/slides/slide91.xml"/></Relationships>
</file>

<file path=ppt/slides/_rels/slide1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6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7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8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9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1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0.xml"/><Relationship Id="rId3" Type="http://schemas.openxmlformats.org/officeDocument/2006/relationships/image" Target="../media/image18.png"/><Relationship Id="rId4" Type="http://schemas.openxmlformats.org/officeDocument/2006/relationships/image" Target="../media/image26.jpg"/><Relationship Id="rId5" Type="http://schemas.openxmlformats.org/officeDocument/2006/relationships/slide" Target="/ppt/slides/slide91.xml"/><Relationship Id="rId6" Type="http://schemas.openxmlformats.org/officeDocument/2006/relationships/slide" Target="/ppt/slides/slide269.xml"/></Relationships>
</file>

<file path=ppt/slides/_rels/slide1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1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2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3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4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5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Relationship Id="rId5" Type="http://schemas.openxmlformats.org/officeDocument/2006/relationships/slide" Target="/ppt/slides/slide91.xml"/></Relationships>
</file>

<file path=ppt/slides/_rels/slide1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6.xml"/><Relationship Id="rId3" Type="http://schemas.openxmlformats.org/officeDocument/2006/relationships/image" Target="../media/image18.png"/><Relationship Id="rId4" Type="http://schemas.openxmlformats.org/officeDocument/2006/relationships/hyperlink" Target="https://www.dol.gov/agencies/whd/data/charts" TargetMode="External"/><Relationship Id="rId5" Type="http://schemas.openxmlformats.org/officeDocument/2006/relationships/hyperlink" Target="https://www.bls.gov/spotlight/2012/farm_labor/" TargetMode="External"/><Relationship Id="rId6" Type="http://schemas.openxmlformats.org/officeDocument/2006/relationships/hyperlink" Target="https://farmworkerjustice.org/resource-library/" TargetMode="External"/><Relationship Id="rId7" Type="http://schemas.openxmlformats.org/officeDocument/2006/relationships/slide" Target="/ppt/slides/slide91.xml"/></Relationships>
</file>

<file path=ppt/slides/_rels/slide1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7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8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9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1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0.xml"/><Relationship Id="rId3" Type="http://schemas.openxmlformats.org/officeDocument/2006/relationships/image" Target="../media/image2.png"/><Relationship Id="rId4" Type="http://schemas.openxmlformats.org/officeDocument/2006/relationships/slide" Target="/ppt/slides/slide25.xml"/><Relationship Id="rId11" Type="http://schemas.openxmlformats.org/officeDocument/2006/relationships/slide" Target="/ppt/slides/slide236.xml"/><Relationship Id="rId10" Type="http://schemas.openxmlformats.org/officeDocument/2006/relationships/slide" Target="/ppt/slides/slide258.xml"/><Relationship Id="rId12" Type="http://schemas.openxmlformats.org/officeDocument/2006/relationships/slide" Target="/ppt/slides/slide247.xml"/><Relationship Id="rId9" Type="http://schemas.openxmlformats.org/officeDocument/2006/relationships/slide" Target="/ppt/slides/slide225.xml"/><Relationship Id="rId5" Type="http://schemas.openxmlformats.org/officeDocument/2006/relationships/slide" Target="/ppt/slides/slide181.xml"/><Relationship Id="rId6" Type="http://schemas.openxmlformats.org/officeDocument/2006/relationships/slide" Target="/ppt/slides/slide192.xml"/><Relationship Id="rId7" Type="http://schemas.openxmlformats.org/officeDocument/2006/relationships/slide" Target="/ppt/slides/slide203.xml"/><Relationship Id="rId8" Type="http://schemas.openxmlformats.org/officeDocument/2006/relationships/slide" Target="/ppt/slides/slide214.xml"/></Relationships>
</file>

<file path=ppt/slides/_rels/slide1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1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2.xml"/><Relationship Id="rId3" Type="http://schemas.openxmlformats.org/officeDocument/2006/relationships/image" Target="../media/image25.png"/><Relationship Id="rId4" Type="http://schemas.openxmlformats.org/officeDocument/2006/relationships/image" Target="../media/image20.png"/><Relationship Id="rId5" Type="http://schemas.openxmlformats.org/officeDocument/2006/relationships/slide" Target="/ppt/slides/slide180.xml"/><Relationship Id="rId6" Type="http://schemas.openxmlformats.org/officeDocument/2006/relationships/slide" Target="/ppt/slides/slide269.xml"/><Relationship Id="rId7" Type="http://schemas.openxmlformats.org/officeDocument/2006/relationships/hyperlink" Target="https://lib.digitalnc.org/record/7344?v=uv#?c=&amp;m=&amp;s=0&amp;cv=&amp;r=0&amp;xywh=132%2C-875%2C6907%2C6907" TargetMode="External"/></Relationships>
</file>

<file path=ppt/slides/_rels/slide1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3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4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5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6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7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8.xml"/><Relationship Id="rId3" Type="http://schemas.openxmlformats.org/officeDocument/2006/relationships/image" Target="../media/image25.png"/><Relationship Id="rId4" Type="http://schemas.openxmlformats.org/officeDocument/2006/relationships/hyperlink" Target="https://www.loc.gov/collections/civil-rights-history-project/articles-and-essays/" TargetMode="External"/><Relationship Id="rId5" Type="http://schemas.openxmlformats.org/officeDocument/2006/relationships/slide" Target="/ppt/slides/slide180.xml"/></Relationships>
</file>

<file path=ppt/slides/_rels/slide1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9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1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0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1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2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3.xml"/><Relationship Id="rId3" Type="http://schemas.openxmlformats.org/officeDocument/2006/relationships/image" Target="../media/image25.png"/><Relationship Id="rId4" Type="http://schemas.openxmlformats.org/officeDocument/2006/relationships/image" Target="../media/image45.png"/><Relationship Id="rId5" Type="http://schemas.openxmlformats.org/officeDocument/2006/relationships/slide" Target="/ppt/slides/slide180.xml"/><Relationship Id="rId6" Type="http://schemas.openxmlformats.org/officeDocument/2006/relationships/slide" Target="/ppt/slides/slide269.xml"/><Relationship Id="rId7" Type="http://schemas.openxmlformats.org/officeDocument/2006/relationships/image" Target="../media/image41.png"/></Relationships>
</file>

<file path=ppt/slides/_rels/slide1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4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5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6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7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8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1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9.xml"/><Relationship Id="rId3" Type="http://schemas.openxmlformats.org/officeDocument/2006/relationships/image" Target="../media/image25.png"/><Relationship Id="rId4" Type="http://schemas.openxmlformats.org/officeDocument/2006/relationships/hyperlink" Target="https://libraries.ucsd.edu/farmworkermovement/media/" TargetMode="External"/><Relationship Id="rId5" Type="http://schemas.openxmlformats.org/officeDocument/2006/relationships/slide" Target="/ppt/slides/slide18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slide" Target="/ppt/slides/slide25.xml"/><Relationship Id="rId11" Type="http://schemas.openxmlformats.org/officeDocument/2006/relationships/slide" Target="/ppt/slides/slide69.xml"/><Relationship Id="rId10" Type="http://schemas.openxmlformats.org/officeDocument/2006/relationships/slide" Target="/ppt/slides/slide58.xml"/><Relationship Id="rId12" Type="http://schemas.openxmlformats.org/officeDocument/2006/relationships/slide" Target="/ppt/slides/slide80.xml"/><Relationship Id="rId9" Type="http://schemas.openxmlformats.org/officeDocument/2006/relationships/slide" Target="/ppt/slides/slide47.xml"/><Relationship Id="rId5" Type="http://schemas.openxmlformats.org/officeDocument/2006/relationships/slide" Target="/ppt/slides/slide3.xml"/><Relationship Id="rId6" Type="http://schemas.openxmlformats.org/officeDocument/2006/relationships/slide" Target="/ppt/slides/slide14.xml"/><Relationship Id="rId7" Type="http://schemas.openxmlformats.org/officeDocument/2006/relationships/slide" Target="/ppt/slides/slide25.xml"/><Relationship Id="rId8" Type="http://schemas.openxmlformats.org/officeDocument/2006/relationships/slide" Target="/ppt/slides/slide36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2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0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1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0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2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0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3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0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4.xml"/><Relationship Id="rId3" Type="http://schemas.openxmlformats.org/officeDocument/2006/relationships/image" Target="../media/image25.png"/><Relationship Id="rId4" Type="http://schemas.openxmlformats.org/officeDocument/2006/relationships/image" Target="../media/image36.png"/><Relationship Id="rId5" Type="http://schemas.openxmlformats.org/officeDocument/2006/relationships/slide" Target="/ppt/slides/slide180.xml"/><Relationship Id="rId6" Type="http://schemas.openxmlformats.org/officeDocument/2006/relationships/slide" Target="/ppt/slides/slide269.xml"/></Relationships>
</file>

<file path=ppt/slides/_rels/slide20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5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0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6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0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7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0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8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0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9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Relationship Id="rId4" Type="http://schemas.openxmlformats.org/officeDocument/2006/relationships/hyperlink" Target="https://exhibits.stanford.edu/riseup/feature/larry-itliong" TargetMode="External"/><Relationship Id="rId5" Type="http://schemas.openxmlformats.org/officeDocument/2006/relationships/hyperlink" Target="https://www.sfchronicle.com/projects/2024/larry-itliong-timeline/" TargetMode="External"/><Relationship Id="rId6" Type="http://schemas.openxmlformats.org/officeDocument/2006/relationships/hyperlink" Target="https://californiamuseum.org/inductee/larry-itliong/" TargetMode="External"/><Relationship Id="rId7" Type="http://schemas.openxmlformats.org/officeDocument/2006/relationships/slide" Target="/ppt/slides/slide2.xml"/></Relationships>
</file>

<file path=ppt/slides/_rels/slide2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0.xml"/><Relationship Id="rId3" Type="http://schemas.openxmlformats.org/officeDocument/2006/relationships/image" Target="../media/image25.png"/><Relationship Id="rId4" Type="http://schemas.openxmlformats.org/officeDocument/2006/relationships/hyperlink" Target="https://www.dol.gov/agencies/whd/data/charts" TargetMode="External"/><Relationship Id="rId5" Type="http://schemas.openxmlformats.org/officeDocument/2006/relationships/hyperlink" Target="https://www.bls.gov/spotlight/2012/farm_labor/" TargetMode="External"/><Relationship Id="rId6" Type="http://schemas.openxmlformats.org/officeDocument/2006/relationships/hyperlink" Target="https://farmworkerjustice.org/resource-library/" TargetMode="External"/><Relationship Id="rId7" Type="http://schemas.openxmlformats.org/officeDocument/2006/relationships/slide" Target="/ppt/slides/slide180.xml"/></Relationships>
</file>

<file path=ppt/slides/_rels/slide2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1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2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3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4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5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Relationship Id="rId5" Type="http://schemas.openxmlformats.org/officeDocument/2006/relationships/slide" Target="/ppt/slides/slide269.xml"/><Relationship Id="rId6" Type="http://schemas.openxmlformats.org/officeDocument/2006/relationships/image" Target="../media/image27.jpg"/></Relationships>
</file>

<file path=ppt/slides/_rels/slide2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6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7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8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9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2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0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1.xml"/><Relationship Id="rId3" Type="http://schemas.openxmlformats.org/officeDocument/2006/relationships/image" Target="../media/image25.png"/><Relationship Id="rId4" Type="http://schemas.openxmlformats.org/officeDocument/2006/relationships/hyperlink" Target="https://www.loc.gov/collections/civil-rights-history-project/articles-and-essays/" TargetMode="External"/><Relationship Id="rId5" Type="http://schemas.openxmlformats.org/officeDocument/2006/relationships/slide" Target="/ppt/slides/slide180.xml"/></Relationships>
</file>

<file path=ppt/slides/_rels/slide2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2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3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4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5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6.xml"/><Relationship Id="rId3" Type="http://schemas.openxmlformats.org/officeDocument/2006/relationships/image" Target="../media/image25.png"/><Relationship Id="rId4" Type="http://schemas.openxmlformats.org/officeDocument/2006/relationships/image" Target="../media/image35.png"/><Relationship Id="rId5" Type="http://schemas.openxmlformats.org/officeDocument/2006/relationships/slide" Target="/ppt/slides/slide180.xml"/><Relationship Id="rId6" Type="http://schemas.openxmlformats.org/officeDocument/2006/relationships/slide" Target="/ppt/slides/slide269.xml"/></Relationships>
</file>

<file path=ppt/slides/_rels/slide2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7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8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9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2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0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1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2.xml"/><Relationship Id="rId3" Type="http://schemas.openxmlformats.org/officeDocument/2006/relationships/image" Target="../media/image25.png"/><Relationship Id="rId4" Type="http://schemas.openxmlformats.org/officeDocument/2006/relationships/hyperlink" Target="https://www.facinghistory.org/resource-library/standing-democracy" TargetMode="External"/><Relationship Id="rId5" Type="http://schemas.openxmlformats.org/officeDocument/2006/relationships/slide" Target="/ppt/slides/slide180.xml"/></Relationships>
</file>

<file path=ppt/slides/_rels/slide2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3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4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5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6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7.xml"/><Relationship Id="rId3" Type="http://schemas.openxmlformats.org/officeDocument/2006/relationships/image" Target="../media/image25.png"/><Relationship Id="rId4" Type="http://schemas.openxmlformats.org/officeDocument/2006/relationships/image" Target="../media/image33.png"/><Relationship Id="rId5" Type="http://schemas.openxmlformats.org/officeDocument/2006/relationships/slide" Target="/ppt/slides/slide180.xml"/><Relationship Id="rId6" Type="http://schemas.openxmlformats.org/officeDocument/2006/relationships/slide" Target="/ppt/slides/slide269.xml"/></Relationships>
</file>

<file path=ppt/slides/_rels/slide2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8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9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2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0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1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2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3.xml"/><Relationship Id="rId3" Type="http://schemas.openxmlformats.org/officeDocument/2006/relationships/image" Target="../media/image25.png"/><Relationship Id="rId4" Type="http://schemas.openxmlformats.org/officeDocument/2006/relationships/hyperlink" Target="https://libraries.ucsd.edu/farmworkermovement/gallery/thumbnails.php?album=473" TargetMode="External"/><Relationship Id="rId5" Type="http://schemas.openxmlformats.org/officeDocument/2006/relationships/slide" Target="/ppt/slides/slide180.xml"/></Relationships>
</file>

<file path=ppt/slides/_rels/slide2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4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5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6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7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8.xml"/><Relationship Id="rId3" Type="http://schemas.openxmlformats.org/officeDocument/2006/relationships/image" Target="../media/image25.png"/><Relationship Id="rId4" Type="http://schemas.openxmlformats.org/officeDocument/2006/relationships/image" Target="../media/image43.png"/><Relationship Id="rId10" Type="http://schemas.openxmlformats.org/officeDocument/2006/relationships/hyperlink" Target="https://boudewijnhuijgens.getarchive.net/media/caesar-chavez-at-the-national-headquarters-of-the-united-farm-workers-union-b21f83?action=print" TargetMode="External"/><Relationship Id="rId9" Type="http://schemas.openxmlformats.org/officeDocument/2006/relationships/hyperlink" Target="https://prisonphotography.org/tag/bob-barber/" TargetMode="External"/><Relationship Id="rId5" Type="http://schemas.openxmlformats.org/officeDocument/2006/relationships/image" Target="../media/image44.png"/><Relationship Id="rId6" Type="http://schemas.openxmlformats.org/officeDocument/2006/relationships/slide" Target="/ppt/slides/slide180.xml"/><Relationship Id="rId7" Type="http://schemas.openxmlformats.org/officeDocument/2006/relationships/slide" Target="/ppt/slides/slide269.xml"/><Relationship Id="rId8" Type="http://schemas.openxmlformats.org/officeDocument/2006/relationships/image" Target="../media/image38.png"/></Relationships>
</file>

<file path=ppt/slides/_rels/slide2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9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2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0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1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2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3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4.xml"/><Relationship Id="rId3" Type="http://schemas.openxmlformats.org/officeDocument/2006/relationships/image" Target="../media/image25.png"/><Relationship Id="rId4" Type="http://schemas.openxmlformats.org/officeDocument/2006/relationships/hyperlink" Target="https://pvarts.org/dev/wp-content/uploads/2020/06/Yaya-Timeline-of-Agricultural-Labor-USA.pdf" TargetMode="External"/><Relationship Id="rId5" Type="http://schemas.openxmlformats.org/officeDocument/2006/relationships/hyperlink" Target="https://www.nlrb.gov/about-nlrb/who-we-are/our-history" TargetMode="External"/><Relationship Id="rId6" Type="http://schemas.openxmlformats.org/officeDocument/2006/relationships/slide" Target="/ppt/slides/slide180.xml"/></Relationships>
</file>

<file path=ppt/slides/_rels/slide2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5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6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7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8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9.xml"/><Relationship Id="rId3" Type="http://schemas.openxmlformats.org/officeDocument/2006/relationships/image" Target="../media/image25.png"/><Relationship Id="rId4" Type="http://schemas.openxmlformats.org/officeDocument/2006/relationships/image" Target="../media/image32.png"/><Relationship Id="rId5" Type="http://schemas.openxmlformats.org/officeDocument/2006/relationships/slide" Target="/ppt/slides/slide180.xml"/><Relationship Id="rId6" Type="http://schemas.openxmlformats.org/officeDocument/2006/relationships/slide" Target="/ppt/slides/slide269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Relationship Id="rId5" Type="http://schemas.openxmlformats.org/officeDocument/2006/relationships/image" Target="../media/image15.png"/><Relationship Id="rId6" Type="http://schemas.openxmlformats.org/officeDocument/2006/relationships/slide" Target="/ppt/slides/slide269.xml"/><Relationship Id="rId7" Type="http://schemas.openxmlformats.org/officeDocument/2006/relationships/hyperlink" Target="https://wiith-archive.ucsc.edu/items/show/949" TargetMode="External"/></Relationships>
</file>

<file path=ppt/slides/_rels/slide2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0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1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2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3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4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5.xml"/><Relationship Id="rId3" Type="http://schemas.openxmlformats.org/officeDocument/2006/relationships/image" Target="../media/image25.png"/><Relationship Id="rId4" Type="http://schemas.openxmlformats.org/officeDocument/2006/relationships/hyperlink" Target="https://www.bls.gov/news.release/union2.nr0.htm" TargetMode="External"/><Relationship Id="rId5" Type="http://schemas.openxmlformats.org/officeDocument/2006/relationships/hyperlink" Target="https://www.dol.gov/agencies/whd/data" TargetMode="External"/><Relationship Id="rId6" Type="http://schemas.openxmlformats.org/officeDocument/2006/relationships/slide" Target="/ppt/slides/slide180.xml"/></Relationships>
</file>

<file path=ppt/slides/_rels/slide2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6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7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8.xml"/><Relationship Id="rId3" Type="http://schemas.openxmlformats.org/officeDocument/2006/relationships/image" Target="../media/image25.png"/><Relationship Id="rId4" Type="http://schemas.openxmlformats.org/officeDocument/2006/relationships/slide" Target="/ppt/slides/slide180.xml"/></Relationships>
</file>

<file path=ppt/slides/_rels/slide2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9.xml"/><Relationship Id="rId3" Type="http://schemas.openxmlformats.org/officeDocument/2006/relationships/image" Target="../media/image5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2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0.xml"/><Relationship Id="rId3" Type="http://schemas.openxmlformats.org/officeDocument/2006/relationships/image" Target="../media/image42.png"/><Relationship Id="rId4" Type="http://schemas.openxmlformats.org/officeDocument/2006/relationships/image" Target="../media/image46.png"/><Relationship Id="rId11" Type="http://schemas.openxmlformats.org/officeDocument/2006/relationships/hyperlink" Target="https://www.sjpl.org/blogs/post/looking-back-filipino-americans-in-santa-clara-valley/" TargetMode="External"/><Relationship Id="rId10" Type="http://schemas.openxmlformats.org/officeDocument/2006/relationships/hyperlink" Target="https://www.metmuseum.org/art/collection/search/260388" TargetMode="External"/><Relationship Id="rId9" Type="http://schemas.openxmlformats.org/officeDocument/2006/relationships/slide" Target="/ppt/slides/slide269.xml"/><Relationship Id="rId5" Type="http://schemas.openxmlformats.org/officeDocument/2006/relationships/image" Target="../media/image34.png"/><Relationship Id="rId6" Type="http://schemas.openxmlformats.org/officeDocument/2006/relationships/image" Target="../media/image29.png"/><Relationship Id="rId7" Type="http://schemas.openxmlformats.org/officeDocument/2006/relationships/image" Target="../media/image17.png"/><Relationship Id="rId8" Type="http://schemas.openxmlformats.org/officeDocument/2006/relationships/image" Target="../media/image31.png"/></Relationships>
</file>

<file path=ppt/slides/_rels/slide271.xml.rels><?xml version="1.0" encoding="UTF-8" standalone="yes"?><Relationships xmlns="http://schemas.openxmlformats.org/package/2006/relationships"><Relationship Id="rId11" Type="http://schemas.openxmlformats.org/officeDocument/2006/relationships/slide" Target="/ppt/slides/slide269.xml"/><Relationship Id="rId10" Type="http://schemas.openxmlformats.org/officeDocument/2006/relationships/image" Target="../media/image53.png"/><Relationship Id="rId13" Type="http://schemas.openxmlformats.org/officeDocument/2006/relationships/hyperlink" Target="https://nfwm.org/farm-workers/farmworker-partners/united-farm-workers-of-america/" TargetMode="External"/><Relationship Id="rId12" Type="http://schemas.openxmlformats.org/officeDocument/2006/relationships/hyperlink" Target="https://digitalcollections.nypl.org/items/29de7020-83c1-0136-ee60-0a539fa2283f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1.xml"/><Relationship Id="rId3" Type="http://schemas.openxmlformats.org/officeDocument/2006/relationships/image" Target="../media/image37.png"/><Relationship Id="rId4" Type="http://schemas.openxmlformats.org/officeDocument/2006/relationships/image" Target="../media/image30.png"/><Relationship Id="rId9" Type="http://schemas.openxmlformats.org/officeDocument/2006/relationships/image" Target="../media/image48.png"/><Relationship Id="rId15" Type="http://schemas.openxmlformats.org/officeDocument/2006/relationships/hyperlink" Target="https://newuniversity.org/2023/04/27/letter-to-the-editor-re-more-than-cesar-chavez/" TargetMode="External"/><Relationship Id="rId14" Type="http://schemas.openxmlformats.org/officeDocument/2006/relationships/hyperlink" Target="https://www.gettyimages.com/detail/news-photo/labor-rights-leader-cesar-chavez-and-coretta-scott-king-news-photo/3225928" TargetMode="External"/><Relationship Id="rId17" Type="http://schemas.openxmlformats.org/officeDocument/2006/relationships/hyperlink" Target="https://veggielution.org/growing-agricultural-roots-blog/2024/7/31/filipino-farmworkers" TargetMode="External"/><Relationship Id="rId16" Type="http://schemas.openxmlformats.org/officeDocument/2006/relationships/hyperlink" Target="https://prisonphotography.org/tag/bob-barber/" TargetMode="External"/><Relationship Id="rId5" Type="http://schemas.openxmlformats.org/officeDocument/2006/relationships/image" Target="../media/image40.png"/><Relationship Id="rId6" Type="http://schemas.openxmlformats.org/officeDocument/2006/relationships/image" Target="../media/image39.png"/><Relationship Id="rId18" Type="http://schemas.openxmlformats.org/officeDocument/2006/relationships/hyperlink" Target="https://www.google.com/url?sa=i&amp;url=https%3A%2F%2Fwww.usatoday.com%2Fin-depth%2Fnews%2Fnation%2F2021%2F11%2F18%2Ffilipino-author-carlos-bulosan-complicated-love-america%2F6275193001%2F&amp;psig=AOvVaw3BI_XCoZIfXlsCjOKnL01Q&amp;ust=1740914120902000&amp;source=images&amp;cd=vfe&amp;opi=89978449&amp;ved=0CBEQjhxqFwoTCIj-5Zfh6IsDFQAAAAAdAAAAABAE" TargetMode="External"/><Relationship Id="rId7" Type="http://schemas.openxmlformats.org/officeDocument/2006/relationships/image" Target="../media/image47.png"/><Relationship Id="rId8" Type="http://schemas.openxmlformats.org/officeDocument/2006/relationships/image" Target="../media/image51.png"/></Relationships>
</file>

<file path=ppt/slides/_rels/slide272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sfchronicle.com/opinion/article/50-years-after-the-Delano-grape-strike-6508846.php" TargetMode="External"/><Relationship Id="rId10" Type="http://schemas.openxmlformats.org/officeDocument/2006/relationships/hyperlink" Target="https://oac.cdlib.org/ark:/13030/kt3w1026sb/?brand=oac4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2.xml"/><Relationship Id="rId3" Type="http://schemas.openxmlformats.org/officeDocument/2006/relationships/image" Target="../media/image75.png"/><Relationship Id="rId4" Type="http://schemas.openxmlformats.org/officeDocument/2006/relationships/image" Target="../media/image49.png"/><Relationship Id="rId9" Type="http://schemas.openxmlformats.org/officeDocument/2006/relationships/hyperlink" Target="https://images.squarespace-cdn.com/content/v1/5b1e08c8cc8fed4594709a0d/1675455173432-9B8GRCTGJV1KVEUUS3HI/Archipelago-FIlAM-Hist-05-80.jpg?format=1500w" TargetMode="External"/><Relationship Id="rId5" Type="http://schemas.openxmlformats.org/officeDocument/2006/relationships/slide" Target="/ppt/slides/slide269.xml"/><Relationship Id="rId6" Type="http://schemas.openxmlformats.org/officeDocument/2006/relationships/image" Target="../media/image61.png"/><Relationship Id="rId7" Type="http://schemas.openxmlformats.org/officeDocument/2006/relationships/image" Target="../media/image64.png"/><Relationship Id="rId8" Type="http://schemas.openxmlformats.org/officeDocument/2006/relationships/image" Target="../media/image52.png"/></Relationships>
</file>

<file path=ppt/slides/_rels/slide2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3.xml"/><Relationship Id="rId3" Type="http://schemas.openxmlformats.org/officeDocument/2006/relationships/image" Target="../media/image56.png"/><Relationship Id="rId4" Type="http://schemas.openxmlformats.org/officeDocument/2006/relationships/image" Target="../media/image54.png"/><Relationship Id="rId5" Type="http://schemas.openxmlformats.org/officeDocument/2006/relationships/slide" Target="/ppt/slides/slide269.xml"/><Relationship Id="rId6" Type="http://schemas.openxmlformats.org/officeDocument/2006/relationships/hyperlink" Target="http://welgadigitalarchive.omeka.net" TargetMode="External"/></Relationships>
</file>

<file path=ppt/slides/_rels/slide274.xml.rels><?xml version="1.0" encoding="UTF-8" standalone="yes"?><Relationships xmlns="http://schemas.openxmlformats.org/package/2006/relationships"><Relationship Id="rId10" Type="http://schemas.openxmlformats.org/officeDocument/2006/relationships/hyperlink" Target="https://oac.cdlib.org/ark:/13030/hb8k4012mm/?order=1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4.xml"/><Relationship Id="rId3" Type="http://schemas.openxmlformats.org/officeDocument/2006/relationships/image" Target="../media/image66.png"/><Relationship Id="rId4" Type="http://schemas.openxmlformats.org/officeDocument/2006/relationships/image" Target="../media/image57.png"/><Relationship Id="rId9" Type="http://schemas.openxmlformats.org/officeDocument/2006/relationships/hyperlink" Target="https://people.howstuffworks.com/effective-protest.htm" TargetMode="External"/><Relationship Id="rId5" Type="http://schemas.openxmlformats.org/officeDocument/2006/relationships/image" Target="../media/image55.jpg"/><Relationship Id="rId6" Type="http://schemas.openxmlformats.org/officeDocument/2006/relationships/image" Target="../media/image58.png"/><Relationship Id="rId7" Type="http://schemas.openxmlformats.org/officeDocument/2006/relationships/slide" Target="/ppt/slides/slide269.xml"/><Relationship Id="rId8" Type="http://schemas.openxmlformats.org/officeDocument/2006/relationships/hyperlink" Target="https://people.howstuffworks.com/effective-protest.htm" TargetMode="External"/></Relationships>
</file>

<file path=ppt/slides/_rels/slide275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muralarts.org/blog/beyond-organizing-the-art-of-united-action/" TargetMode="External"/><Relationship Id="rId10" Type="http://schemas.openxmlformats.org/officeDocument/2006/relationships/hyperlink" Target="https://www.nbcnews.com/news/asian-america/larry-itliong-day-celebrated-honor-filipino-american-laborer-leader-n450046" TargetMode="External"/><Relationship Id="rId13" Type="http://schemas.openxmlformats.org/officeDocument/2006/relationships/hyperlink" Target="https://libraries.ucsd.edu/farmworkermovement/gallery/displayimage.php?pid=7486" TargetMode="External"/><Relationship Id="rId12" Type="http://schemas.openxmlformats.org/officeDocument/2006/relationships/hyperlink" Target="https://reuther.wayne.edu/node/196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5.xml"/><Relationship Id="rId3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slide" Target="/ppt/slides/slide269.xml"/><Relationship Id="rId15" Type="http://schemas.openxmlformats.org/officeDocument/2006/relationships/hyperlink" Target="https://hcctimes.org/2024/12/celebration-of-filipino-labor-leaders-and-their-legacy-at-u-s-department-of-labor-hall-of-honor/#modal-photo" TargetMode="External"/><Relationship Id="rId14" Type="http://schemas.openxmlformats.org/officeDocument/2006/relationships/hyperlink" Target="https://time.graphics/pt/event/2649899" TargetMode="External"/><Relationship Id="rId5" Type="http://schemas.openxmlformats.org/officeDocument/2006/relationships/image" Target="../media/image60.png"/><Relationship Id="rId6" Type="http://schemas.openxmlformats.org/officeDocument/2006/relationships/image" Target="../media/image59.png"/><Relationship Id="rId7" Type="http://schemas.openxmlformats.org/officeDocument/2006/relationships/image" Target="../media/image70.png"/><Relationship Id="rId8" Type="http://schemas.openxmlformats.org/officeDocument/2006/relationships/image" Target="../media/image62.png"/></Relationships>
</file>

<file path=ppt/slides/_rels/slide276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timetoast.com/timelines/labor-unions-and-strikes-2d0f65f8-d219-4866-bfe8-45d82b1819f0" TargetMode="External"/><Relationship Id="rId10" Type="http://schemas.openxmlformats.org/officeDocument/2006/relationships/slide" Target="/ppt/slides/slide269.xml"/><Relationship Id="rId13" Type="http://schemas.openxmlformats.org/officeDocument/2006/relationships/hyperlink" Target="https://progressive.org/latest/the-social-justice-photography-of-david-bacon-Peregrinos-190702/" TargetMode="External"/><Relationship Id="rId12" Type="http://schemas.openxmlformats.org/officeDocument/2006/relationships/hyperlink" Target="https://www.flickr.com/photos/govph/16380516470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6.xml"/><Relationship Id="rId3" Type="http://schemas.openxmlformats.org/officeDocument/2006/relationships/image" Target="../media/image71.png"/><Relationship Id="rId4" Type="http://schemas.openxmlformats.org/officeDocument/2006/relationships/image" Target="../media/image73.png"/><Relationship Id="rId9" Type="http://schemas.openxmlformats.org/officeDocument/2006/relationships/image" Target="../media/image95.png"/><Relationship Id="rId15" Type="http://schemas.openxmlformats.org/officeDocument/2006/relationships/hyperlink" Target="https://library.ucsd.edu/farmworkermovement//gallery/displayimage.php?album=519&amp;pid=8031" TargetMode="External"/><Relationship Id="rId14" Type="http://schemas.openxmlformats.org/officeDocument/2006/relationships/hyperlink" Target="https://digital-collections.csun.edu/digital/collection/FMC/id/2472/" TargetMode="External"/><Relationship Id="rId5" Type="http://schemas.openxmlformats.org/officeDocument/2006/relationships/image" Target="../media/image74.png"/><Relationship Id="rId6" Type="http://schemas.openxmlformats.org/officeDocument/2006/relationships/image" Target="../media/image83.png"/><Relationship Id="rId7" Type="http://schemas.openxmlformats.org/officeDocument/2006/relationships/image" Target="../media/image67.png"/><Relationship Id="rId8" Type="http://schemas.openxmlformats.org/officeDocument/2006/relationships/image" Target="../media/image82.png"/></Relationships>
</file>

<file path=ppt/slides/_rels/slide277.xml.rels><?xml version="1.0" encoding="UTF-8" standalone="yes"?><Relationships xmlns="http://schemas.openxmlformats.org/package/2006/relationships"><Relationship Id="rId11" Type="http://schemas.openxmlformats.org/officeDocument/2006/relationships/hyperlink" Target="https://digitalcollections.lib.washington.edu/digital/iiif/social/4167/full/full/0/default.jpg" TargetMode="External"/><Relationship Id="rId10" Type="http://schemas.openxmlformats.org/officeDocument/2006/relationships/hyperlink" Target="https://www.smithsonianmag.com/smithsonian-institution/from-the-civil-war-to-civil-rights-the-many-ways-asian-americans-have-shaped-the-country-49762201/" TargetMode="External"/><Relationship Id="rId12" Type="http://schemas.openxmlformats.org/officeDocument/2006/relationships/hyperlink" Target="https://digitalcollections.lib.washington.edu/digital/iiif/cobb/174/full/full/0/default.jpg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7.xml"/><Relationship Id="rId3" Type="http://schemas.openxmlformats.org/officeDocument/2006/relationships/image" Target="../media/image68.png"/><Relationship Id="rId4" Type="http://schemas.openxmlformats.org/officeDocument/2006/relationships/image" Target="../media/image72.png"/><Relationship Id="rId9" Type="http://schemas.openxmlformats.org/officeDocument/2006/relationships/hyperlink" Target="https://images.squarespace-cdn.com/content/v1/5b1e08c8cc8fed4594709a0d/1675455173432-9B8GRCTGJV1KVEUUS3HI/Archipelago-FIlAM-Hist-05-80.jpg?format=1500w" TargetMode="External"/><Relationship Id="rId5" Type="http://schemas.openxmlformats.org/officeDocument/2006/relationships/image" Target="../media/image64.png"/><Relationship Id="rId6" Type="http://schemas.openxmlformats.org/officeDocument/2006/relationships/image" Target="../media/image78.png"/><Relationship Id="rId7" Type="http://schemas.openxmlformats.org/officeDocument/2006/relationships/image" Target="../media/image76.png"/><Relationship Id="rId8" Type="http://schemas.openxmlformats.org/officeDocument/2006/relationships/slide" Target="/ppt/slides/slide269.xml"/></Relationships>
</file>

<file path=ppt/slides/_rels/slide278.xml.rels><?xml version="1.0" encoding="UTF-8" standalone="yes"?><Relationships xmlns="http://schemas.openxmlformats.org/package/2006/relationships"><Relationship Id="rId11" Type="http://schemas.openxmlformats.org/officeDocument/2006/relationships/hyperlink" Target="https://hdl.handle.net/1903.1/38795" TargetMode="External"/><Relationship Id="rId10" Type="http://schemas.openxmlformats.org/officeDocument/2006/relationships/slide" Target="/ppt/slides/slide269.xml"/><Relationship Id="rId13" Type="http://schemas.openxmlformats.org/officeDocument/2006/relationships/hyperlink" Target="https://www.greenberg-art.com/.Toons/.Toons,%20Obits/CesarChavez.html#note" TargetMode="External"/><Relationship Id="rId12" Type="http://schemas.openxmlformats.org/officeDocument/2006/relationships/hyperlink" Target="https://ushistory2009ex.blogspot.com/2009/04/movement-of-migrant-workers_30.html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8.xml"/><Relationship Id="rId3" Type="http://schemas.openxmlformats.org/officeDocument/2006/relationships/image" Target="../media/image80.png"/><Relationship Id="rId4" Type="http://schemas.openxmlformats.org/officeDocument/2006/relationships/image" Target="../media/image102.png"/><Relationship Id="rId9" Type="http://schemas.openxmlformats.org/officeDocument/2006/relationships/image" Target="../media/image87.png"/><Relationship Id="rId15" Type="http://schemas.openxmlformats.org/officeDocument/2006/relationships/hyperlink" Target="https://libraries.ucsd.edu/farmworkermovement/gallery/displayimage.php?pid=13102" TargetMode="External"/><Relationship Id="rId14" Type="http://schemas.openxmlformats.org/officeDocument/2006/relationships/hyperlink" Target="https://portside.org/2014-05-12/filipino-americans-and-farm-labor-movement" TargetMode="External"/><Relationship Id="rId5" Type="http://schemas.openxmlformats.org/officeDocument/2006/relationships/image" Target="../media/image85.png"/><Relationship Id="rId6" Type="http://schemas.openxmlformats.org/officeDocument/2006/relationships/image" Target="../media/image77.png"/><Relationship Id="rId7" Type="http://schemas.openxmlformats.org/officeDocument/2006/relationships/image" Target="../media/image84.png"/><Relationship Id="rId8" Type="http://schemas.openxmlformats.org/officeDocument/2006/relationships/image" Target="../media/image81.png"/></Relationships>
</file>

<file path=ppt/slides/_rels/slide279.xml.rels><?xml version="1.0" encoding="UTF-8" standalone="yes"?><Relationships xmlns="http://schemas.openxmlformats.org/package/2006/relationships"><Relationship Id="rId11" Type="http://schemas.openxmlformats.org/officeDocument/2006/relationships/image" Target="../media/image89.png"/><Relationship Id="rId10" Type="http://schemas.openxmlformats.org/officeDocument/2006/relationships/image" Target="../media/image92.png"/><Relationship Id="rId13" Type="http://schemas.openxmlformats.org/officeDocument/2006/relationships/hyperlink" Target="https://tucson.com/news/local/tucson-march-to-mark-c-sar-e-ch-vez-day-on-saturday/article_fe1432e1-6f91-564c-816f-4510e090815a.html" TargetMode="External"/><Relationship Id="rId12" Type="http://schemas.openxmlformats.org/officeDocument/2006/relationships/slide" Target="/ppt/slides/slide269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9.xml"/><Relationship Id="rId3" Type="http://schemas.openxmlformats.org/officeDocument/2006/relationships/image" Target="../media/image86.png"/><Relationship Id="rId4" Type="http://schemas.openxmlformats.org/officeDocument/2006/relationships/image" Target="../media/image79.png"/><Relationship Id="rId9" Type="http://schemas.openxmlformats.org/officeDocument/2006/relationships/image" Target="../media/image101.png"/><Relationship Id="rId15" Type="http://schemas.openxmlformats.org/officeDocument/2006/relationships/hyperlink" Target="https://www.dollarsandsense.org/archives/2018/0518bacon.html" TargetMode="External"/><Relationship Id="rId14" Type="http://schemas.openxmlformats.org/officeDocument/2006/relationships/hyperlink" Target="https://cdm16703.contentdm.oclc.org/digital/collection/photos/id/11136" TargetMode="External"/><Relationship Id="rId17" Type="http://schemas.openxmlformats.org/officeDocument/2006/relationships/hyperlink" Target="https://www.sfgate.com/news/slideshow/remembering-cesar-chavez-36027.php" TargetMode="External"/><Relationship Id="rId16" Type="http://schemas.openxmlformats.org/officeDocument/2006/relationships/hyperlink" Target="https://chavezfoundation.org/2024/08/22/cesar-chavez-began-his-activism-72-years-ago-by-mobilizing-latino-voters-lets-do-it-again/" TargetMode="External"/><Relationship Id="rId5" Type="http://schemas.openxmlformats.org/officeDocument/2006/relationships/image" Target="../media/image88.png"/><Relationship Id="rId19" Type="http://schemas.openxmlformats.org/officeDocument/2006/relationships/hyperlink" Target="https://reuther.wayne.edu/node/7288" TargetMode="External"/><Relationship Id="rId6" Type="http://schemas.openxmlformats.org/officeDocument/2006/relationships/image" Target="../media/image97.png"/><Relationship Id="rId18" Type="http://schemas.openxmlformats.org/officeDocument/2006/relationships/hyperlink" Target="https://lib.digitalnc.org/record/7344?v=uv#?c=&amp;m=&amp;s=0&amp;cv=&amp;r=0&amp;xywh=132%2C-875%2C6907%2C6907" TargetMode="External"/><Relationship Id="rId7" Type="http://schemas.openxmlformats.org/officeDocument/2006/relationships/image" Target="../media/image94.png"/><Relationship Id="rId8" Type="http://schemas.openxmlformats.org/officeDocument/2006/relationships/image" Target="../media/image9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280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alamy.com/file-in-this-april-7-1966-file-photo-grape-strikers-on-a-300-mile-march-from-delano-calif-approach-their-goal-the-capitol-in-sacramento-on-labor-day-weekend-of-2015-hundreds-of-former-and-current-labor-activists-both-filipino-and-mexican-american-flowed-into-the-central-valley-town-of-delano-where-50-years-ago-they-launched-the-delano-grape-strike-that-altered-the-course-of-american-history-ap-photowalter-zeboski-file-image517300134.html" TargetMode="External"/><Relationship Id="rId10" Type="http://schemas.openxmlformats.org/officeDocument/2006/relationships/hyperlink" Target="https://www.fieldmuseum.org/activity/filipino-american-history-month" TargetMode="External"/><Relationship Id="rId13" Type="http://schemas.openxmlformats.org/officeDocument/2006/relationships/hyperlink" Target="https://photostore.sandiegohistory.org/product/farm-workers-picket-gop-convention-headquarters-03-16-1972/" TargetMode="External"/><Relationship Id="rId12" Type="http://schemas.openxmlformats.org/officeDocument/2006/relationships/hyperlink" Target="https://libraries.ucsd.edu/farmworkermovement/gallery/displayimage.php?pid=2648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0.xml"/><Relationship Id="rId3" Type="http://schemas.openxmlformats.org/officeDocument/2006/relationships/image" Target="../media/image100.png"/><Relationship Id="rId4" Type="http://schemas.openxmlformats.org/officeDocument/2006/relationships/image" Target="../media/image90.png"/><Relationship Id="rId9" Type="http://schemas.openxmlformats.org/officeDocument/2006/relationships/slide" Target="/ppt/slides/slide269.xml"/><Relationship Id="rId15" Type="http://schemas.openxmlformats.org/officeDocument/2006/relationships/hyperlink" Target="https://reuther.wayne.edu/node/283" TargetMode="External"/><Relationship Id="rId14" Type="http://schemas.openxmlformats.org/officeDocument/2006/relationships/hyperlink" Target="https://boudewijnhuijgens.getarchive.net/media/caesar-chavez-at-the-national-headquarters-of-the-united-farm-workers-union-b21f83?action=print" TargetMode="External"/><Relationship Id="rId5" Type="http://schemas.openxmlformats.org/officeDocument/2006/relationships/image" Target="../media/image98.png"/><Relationship Id="rId6" Type="http://schemas.openxmlformats.org/officeDocument/2006/relationships/image" Target="../media/image96.png"/><Relationship Id="rId7" Type="http://schemas.openxmlformats.org/officeDocument/2006/relationships/image" Target="../media/image93.png"/><Relationship Id="rId8" Type="http://schemas.openxmlformats.org/officeDocument/2006/relationships/image" Target="../media/image9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.png"/><Relationship Id="rId4" Type="http://schemas.openxmlformats.org/officeDocument/2006/relationships/hyperlink" Target="https://libraries.ucsd.edu/farmworkermovement/gallery/" TargetMode="External"/><Relationship Id="rId5" Type="http://schemas.openxmlformats.org/officeDocument/2006/relationships/hyperlink" Target="https://www.loc.gov/collections/fsa-owi-black-and-white-negatives/" TargetMode="External"/><Relationship Id="rId6" Type="http://schemas.openxmlformats.org/officeDocument/2006/relationships/slide" Target="/ppt/slides/slide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Relationship Id="rId5" Type="http://schemas.openxmlformats.org/officeDocument/2006/relationships/image" Target="../media/image6.png"/><Relationship Id="rId6" Type="http://schemas.openxmlformats.org/officeDocument/2006/relationships/slide" Target="/ppt/slides/slide269.xml"/><Relationship Id="rId7" Type="http://schemas.openxmlformats.org/officeDocument/2006/relationships/hyperlink" Target="https://stock.adobe.com/contributor/211601569/amonthep?load_type=author&amp;prev_url=detail" TargetMode="Externa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Relationship Id="rId5" Type="http://schemas.openxmlformats.org/officeDocument/2006/relationships/image" Target="../media/image5.png"/><Relationship Id="rId6" Type="http://schemas.openxmlformats.org/officeDocument/2006/relationships/slide" Target="/ppt/slides/slide269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.png"/><Relationship Id="rId4" Type="http://schemas.openxmlformats.org/officeDocument/2006/relationships/hyperlink" Target="https://libraries.ucsd.edu/farmworkermovement/gallery/" TargetMode="External"/><Relationship Id="rId11" Type="http://schemas.openxmlformats.org/officeDocument/2006/relationships/slide" Target="/ppt/slides/slide2.xml"/><Relationship Id="rId10" Type="http://schemas.openxmlformats.org/officeDocument/2006/relationships/hyperlink" Target="https://www.teacherspayteachers.com/browse/free?search=thank%20you%20card%20template" TargetMode="External"/><Relationship Id="rId9" Type="http://schemas.openxmlformats.org/officeDocument/2006/relationships/hyperlink" Target="https://organizedclassroom.com/wp-content/uploads/2022/05/1-StudentThankYouNotes-e1648047663689.jpeg" TargetMode="External"/><Relationship Id="rId5" Type="http://schemas.openxmlformats.org/officeDocument/2006/relationships/hyperlink" Target="https://communitymurals.info/steps/mural-supplies/" TargetMode="External"/><Relationship Id="rId6" Type="http://schemas.openxmlformats.org/officeDocument/2006/relationships/hyperlink" Target="https://www.art-is-fun.com/how-to-paint-a-mural" TargetMode="External"/><Relationship Id="rId7" Type="http://schemas.openxmlformats.org/officeDocument/2006/relationships/hyperlink" Target="https://www.greenvelope.com/blog/thank-you-card-template" TargetMode="External"/><Relationship Id="rId8" Type="http://schemas.openxmlformats.org/officeDocument/2006/relationships/hyperlink" Target="https://create.microsoft.com/en-us/templates/thank-you" TargetMode="Externa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Relationship Id="rId5" Type="http://schemas.openxmlformats.org/officeDocument/2006/relationships/image" Target="../media/image14.png"/><Relationship Id="rId6" Type="http://schemas.openxmlformats.org/officeDocument/2006/relationships/slide" Target="/ppt/slides/slide269.xml"/><Relationship Id="rId7" Type="http://schemas.openxmlformats.org/officeDocument/2006/relationships/hyperlink" Target="https://kids.nationalgeographic.com/history/article/march-on-washington" TargetMode="Externa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.png"/><Relationship Id="rId4" Type="http://schemas.openxmlformats.org/officeDocument/2006/relationships/hyperlink" Target="https://www.loc.gov/collections/civil-rights-history-project/" TargetMode="External"/><Relationship Id="rId5" Type="http://schemas.openxmlformats.org/officeDocument/2006/relationships/hyperlink" Target="https://crmvet.org/images/imgcoll.htm" TargetMode="External"/><Relationship Id="rId6" Type="http://schemas.openxmlformats.org/officeDocument/2006/relationships/hyperlink" Target="https://www.readwritethink.org/classroom-resources/student-interactives/timeline" TargetMode="External"/><Relationship Id="rId7" Type="http://schemas.openxmlformats.org/officeDocument/2006/relationships/hyperlink" Target="https://libraries.ucsd.edu/farmworkermovement/TimelineWeb.pdf" TargetMode="External"/><Relationship Id="rId8" Type="http://schemas.openxmlformats.org/officeDocument/2006/relationships/slide" Target="/ppt/slides/slide2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Relationship Id="rId5" Type="http://schemas.openxmlformats.org/officeDocument/2006/relationships/image" Target="../media/image12.png"/><Relationship Id="rId6" Type="http://schemas.openxmlformats.org/officeDocument/2006/relationships/slide" Target="/ppt/slides/slide269.xml"/><Relationship Id="rId7" Type="http://schemas.openxmlformats.org/officeDocument/2006/relationships/hyperlink" Target="https://www.abc10.com/article/news/local/california/filipino-american-contributions-united-farm-workers-movement/103-bee2d727-00a3-4967-bf8a-3b6f7db3264c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1.png"/><Relationship Id="rId4" Type="http://schemas.openxmlformats.org/officeDocument/2006/relationships/hyperlink" Target="https://www.readwritethink.org/classroom-resources/student-interactives/venn-diagram" TargetMode="External"/><Relationship Id="rId5" Type="http://schemas.openxmlformats.org/officeDocument/2006/relationships/slide" Target="/ppt/slides/slide2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Relationship Id="rId5" Type="http://schemas.openxmlformats.org/officeDocument/2006/relationships/slide" Target="/ppt/slides/slide269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Relationship Id="rId10" Type="http://schemas.openxmlformats.org/officeDocument/2006/relationships/hyperlink" Target="https://www.migrationpolicy.org/article/filipino-immigrants-united-states-2016" TargetMode="External"/><Relationship Id="rId9" Type="http://schemas.openxmlformats.org/officeDocument/2006/relationships/hyperlink" Target="https://thebottomline.as.ucsb.edu/2018/05/pilipino-culture-night-successfully-highlights-filipino-culture-for-27th-annual-event" TargetMode="Externa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slide" Target="/ppt/slides/slide269.xml"/><Relationship Id="rId8" Type="http://schemas.openxmlformats.org/officeDocument/2006/relationships/image" Target="../media/image11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1.png"/><Relationship Id="rId4" Type="http://schemas.openxmlformats.org/officeDocument/2006/relationships/hyperlink" Target="http://libraries.ucsd.edu/farmworkermovement/" TargetMode="External"/><Relationship Id="rId10" Type="http://schemas.openxmlformats.org/officeDocument/2006/relationships/slide" Target="/ppt/slides/slide2.xml"/><Relationship Id="rId9" Type="http://schemas.openxmlformats.org/officeDocument/2006/relationships/hyperlink" Target="https://fristartmuseum.org/wp-content/uploads/202_Unity_Lesson_Plan_FINAL_with_image.pdf" TargetMode="External"/><Relationship Id="rId5" Type="http://schemas.openxmlformats.org/officeDocument/2006/relationships/hyperlink" Target="https://libraries.ucsd.edu/farmworkermovement/" TargetMode="External"/><Relationship Id="rId6" Type="http://schemas.openxmlformats.org/officeDocument/2006/relationships/hyperlink" Target="https://littlemanila.org/stockton-connection-to-delano-grape-strike" TargetMode="External"/><Relationship Id="rId7" Type="http://schemas.openxmlformats.org/officeDocument/2006/relationships/hyperlink" Target="https://mexicosolidarityproject.org/voices/196/" TargetMode="External"/><Relationship Id="rId8" Type="http://schemas.openxmlformats.org/officeDocument/2006/relationships/hyperlink" Target="https://cathfamily.org/wp-content/uploads/2013/02/cf_activities_chain.pdf" TargetMode="Externa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Relationship Id="rId9" Type="http://schemas.openxmlformats.org/officeDocument/2006/relationships/hyperlink" Target="https://www.gettyimages.com/detail/news-photo/pedestrians-carry-posters-with-the-picture-of-george-floyd-news-photo/1250841613?adppopup=true" TargetMode="External"/><Relationship Id="rId5" Type="http://schemas.openxmlformats.org/officeDocument/2006/relationships/image" Target="../media/image10.png"/><Relationship Id="rId6" Type="http://schemas.openxmlformats.org/officeDocument/2006/relationships/image" Target="../media/image16.png"/><Relationship Id="rId7" Type="http://schemas.openxmlformats.org/officeDocument/2006/relationships/slide" Target="/ppt/slides/slide269.xml"/><Relationship Id="rId8" Type="http://schemas.openxmlformats.org/officeDocument/2006/relationships/hyperlink" Target="https://www.alamy.com/women-demonstrators-march-down-5th-ave-at-52nd-street-in-new-york-city-on-aug-26-1970-their-demonstration-is-in-support-of-womens-liberation-ap-photo-image526540508.html" TargetMode="External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4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5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6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1.png"/><Relationship Id="rId4" Type="http://schemas.openxmlformats.org/officeDocument/2006/relationships/hyperlink" Target="https://libraries.ucsd.edu/farmworkermovement/" TargetMode="External"/><Relationship Id="rId5" Type="http://schemas.openxmlformats.org/officeDocument/2006/relationships/slide" Target="/ppt/slides/slide2.xml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8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9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0.xml"/><Relationship Id="rId3" Type="http://schemas.openxmlformats.org/officeDocument/2006/relationships/image" Target="../media/image1.png"/><Relationship Id="rId4" Type="http://schemas.openxmlformats.org/officeDocument/2006/relationships/slide" Target="/ppt/slides/slide2.xml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1.xml"/><Relationship Id="rId3" Type="http://schemas.openxmlformats.org/officeDocument/2006/relationships/image" Target="../media/image2.png"/><Relationship Id="rId4" Type="http://schemas.openxmlformats.org/officeDocument/2006/relationships/slide" Target="/ppt/slides/slide25.xml"/><Relationship Id="rId11" Type="http://schemas.openxmlformats.org/officeDocument/2006/relationships/slide" Target="/ppt/slides/slide158.xml"/><Relationship Id="rId10" Type="http://schemas.openxmlformats.org/officeDocument/2006/relationships/slide" Target="/ppt/slides/slide147.xml"/><Relationship Id="rId12" Type="http://schemas.openxmlformats.org/officeDocument/2006/relationships/slide" Target="/ppt/slides/slide169.xml"/><Relationship Id="rId9" Type="http://schemas.openxmlformats.org/officeDocument/2006/relationships/slide" Target="/ppt/slides/slide136.xml"/><Relationship Id="rId5" Type="http://schemas.openxmlformats.org/officeDocument/2006/relationships/slide" Target="/ppt/slides/slide92.xml"/><Relationship Id="rId6" Type="http://schemas.openxmlformats.org/officeDocument/2006/relationships/slide" Target="/ppt/slides/slide103.xml"/><Relationship Id="rId7" Type="http://schemas.openxmlformats.org/officeDocument/2006/relationships/slide" Target="/ppt/slides/slide114.xml"/><Relationship Id="rId8" Type="http://schemas.openxmlformats.org/officeDocument/2006/relationships/slide" Target="/ppt/slides/slide125.xml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2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3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Relationship Id="rId5" Type="http://schemas.openxmlformats.org/officeDocument/2006/relationships/image" Target="../media/image13.png"/><Relationship Id="rId6" Type="http://schemas.openxmlformats.org/officeDocument/2006/relationships/slide" Target="/ppt/slides/slide269.xml"/><Relationship Id="rId7" Type="http://schemas.openxmlformats.org/officeDocument/2006/relationships/hyperlink" Target="https://apnews.com/article/may-day-rallies-labor-rights-workers-economy-0c8605802cb451061eeb71f83bdef5fa?utm_source=copy&amp;utm_medium=share" TargetMode="External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4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5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6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7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8.xml"/><Relationship Id="rId3" Type="http://schemas.openxmlformats.org/officeDocument/2006/relationships/image" Target="../media/image18.png"/><Relationship Id="rId4" Type="http://schemas.openxmlformats.org/officeDocument/2006/relationships/slide" Target="/ppt/slides/slide91.xml"/></Relationships>
</file>

<file path=ppt/slides/_rels/slide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9.xml"/><Relationship Id="rId3" Type="http://schemas.openxmlformats.org/officeDocument/2006/relationships/image" Target="../media/image18.png"/><Relationship Id="rId4" Type="http://schemas.openxmlformats.org/officeDocument/2006/relationships/hyperlink" Target="https://crmvet.org/images/imgcoll.htm" TargetMode="External"/><Relationship Id="rId5" Type="http://schemas.openxmlformats.org/officeDocument/2006/relationships/hyperlink" Target="https://firstamendmentmuseum.org/wp-content/uploads/2020/09/Assembly-Coloring.pdf" TargetMode="External"/><Relationship Id="rId6" Type="http://schemas.openxmlformats.org/officeDocument/2006/relationships/hyperlink" Target="https://firstamendmentmuseum.org/wp-content/uploads/2021/02/Free-Speech-The-First-Amendment.pdf" TargetMode="External"/><Relationship Id="rId7" Type="http://schemas.openxmlformats.org/officeDocument/2006/relationships/slide" Target="/ppt/slides/slide9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 flipH="1">
            <a:off x="6525600" y="0"/>
            <a:ext cx="2618400" cy="4884900"/>
          </a:xfrm>
          <a:prstGeom prst="rtTriangle">
            <a:avLst/>
          </a:prstGeom>
          <a:gradFill>
            <a:gsLst>
              <a:gs pos="0">
                <a:srgbClr val="FFFF00"/>
              </a:gs>
              <a:gs pos="50000">
                <a:srgbClr val="B9B93A"/>
              </a:gs>
              <a:gs pos="100000">
                <a:srgbClr val="737373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  <a:effectLst>
            <a:outerShdw blurRad="1428750" rotWithShape="0" algn="bl">
              <a:srgbClr val="FFFF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 txBox="1"/>
          <p:nvPr/>
        </p:nvSpPr>
        <p:spPr>
          <a:xfrm>
            <a:off x="4661666" y="1534087"/>
            <a:ext cx="2561100" cy="1046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E06666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lang="en-US">
                <a:solidFill>
                  <a:srgbClr val="D9D2E9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  <a:t>Unit Overviews ▪</a:t>
            </a:r>
            <a:r>
              <a:rPr lang="en-US">
                <a:solidFill>
                  <a:srgbClr val="D9D2E9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  <a:t> </a:t>
            </a:r>
            <a:br>
              <a:rPr lang="en-US">
                <a:solidFill>
                  <a:srgbClr val="D9D2E9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</a:br>
            <a:r>
              <a:rPr lang="en-US">
                <a:solidFill>
                  <a:srgbClr val="D9D2E9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  <a:t>Lesson Outlines ▪</a:t>
            </a:r>
            <a:endParaRPr>
              <a:solidFill>
                <a:srgbClr val="D9D2E9"/>
              </a:solidFill>
              <a:latin typeface="Radio Canada Big Medium"/>
              <a:ea typeface="Radio Canada Big Medium"/>
              <a:cs typeface="Radio Canada Big Medium"/>
              <a:sym typeface="Radio Canada Big Medium"/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lang="en-US">
                <a:solidFill>
                  <a:srgbClr val="D9D2E9"/>
                </a:solidFill>
                <a:uFill>
                  <a:noFill/>
                </a:uFill>
                <a:latin typeface="Radio Canada Big Medium"/>
                <a:ea typeface="Radio Canada Big Medium"/>
                <a:cs typeface="Radio Canada Big Medium"/>
                <a:sym typeface="Radio Canada Big Medium"/>
                <a:hlinkClick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Photo &amp; </a:t>
            </a:r>
            <a:r>
              <a:rPr lang="en-US">
                <a:solidFill>
                  <a:srgbClr val="D9D2E9"/>
                </a:solidFill>
                <a:uFill>
                  <a:noFill/>
                </a:uFill>
                <a:latin typeface="Radio Canada Big Medium"/>
                <a:ea typeface="Radio Canada Big Medium"/>
                <a:cs typeface="Radio Canada Big Medium"/>
                <a:sym typeface="Radio Canada Big Medium"/>
                <a:hlinkClick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Artifacts</a:t>
            </a:r>
            <a:r>
              <a:rPr lang="en-US">
                <a:solidFill>
                  <a:srgbClr val="D9D2E9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  <a:t> ▪</a:t>
            </a:r>
            <a:r>
              <a:rPr lang="en-US">
                <a:solidFill>
                  <a:srgbClr val="D9D2E9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  <a:t> </a:t>
            </a:r>
            <a:br>
              <a:rPr lang="en-US">
                <a:solidFill>
                  <a:srgbClr val="D9D2E9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</a:br>
            <a:r>
              <a:rPr lang="en-US">
                <a:solidFill>
                  <a:srgbClr val="D9D2E9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  <a:t>More Resources ▪</a:t>
            </a:r>
            <a:endParaRPr>
              <a:solidFill>
                <a:srgbClr val="D9D2E9"/>
              </a:solidFill>
              <a:latin typeface="Radio Canada Big Medium"/>
              <a:ea typeface="Radio Canada Big Medium"/>
              <a:cs typeface="Radio Canada Big Medium"/>
              <a:sym typeface="Radio Canada Big Medium"/>
            </a:endParaRPr>
          </a:p>
        </p:txBody>
      </p:sp>
      <p:sp>
        <p:nvSpPr>
          <p:cNvPr id="86" name="Google Shape;86;p13"/>
          <p:cNvSpPr/>
          <p:nvPr/>
        </p:nvSpPr>
        <p:spPr>
          <a:xfrm flipH="1" rot="-5400000">
            <a:off x="7542900" y="-689790"/>
            <a:ext cx="554100" cy="2648100"/>
          </a:xfrm>
          <a:prstGeom prst="round2SameRect">
            <a:avLst>
              <a:gd fmla="val 25253" name="adj1"/>
              <a:gd fmla="val 0" name="adj2"/>
            </a:avLst>
          </a:prstGeom>
          <a:solidFill>
            <a:srgbClr val="8E7CC3"/>
          </a:solidFill>
          <a:ln>
            <a:noFill/>
          </a:ln>
          <a:effectLst>
            <a:outerShdw blurRad="128588" rotWithShape="0" algn="bl" dir="9000000" dist="180975">
              <a:srgbClr val="9900FF">
                <a:alpha val="3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3"/>
          <p:cNvSpPr txBox="1"/>
          <p:nvPr/>
        </p:nvSpPr>
        <p:spPr>
          <a:xfrm>
            <a:off x="4619478" y="4182717"/>
            <a:ext cx="4423200" cy="523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FF99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Start slide show by invoking key combo </a:t>
            </a:r>
            <a:r>
              <a:rPr lang="en-US" sz="800">
                <a:solidFill>
                  <a:srgbClr val="00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Ctrl + Shift +F5 </a:t>
            </a:r>
            <a:r>
              <a:rPr lang="en-US" sz="8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(Windows)  or </a:t>
            </a:r>
            <a:r>
              <a:rPr b="1" lang="en-US" sz="600">
                <a:solidFill>
                  <a:srgbClr val="00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⌘ </a:t>
            </a:r>
            <a:r>
              <a:rPr lang="en-US" sz="800">
                <a:solidFill>
                  <a:srgbClr val="00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+ Shift + Enter</a:t>
            </a:r>
            <a:r>
              <a:rPr lang="en-US" sz="8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</a:t>
            </a:r>
            <a:r>
              <a:rPr lang="en-US" sz="8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(Mac). </a:t>
            </a:r>
            <a:r>
              <a:rPr lang="en-US" sz="9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Then click on a circled number within the grade level box to see the daily lesson </a:t>
            </a:r>
            <a:br>
              <a:rPr lang="en-US" sz="9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lang="en-US" sz="9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select the grade label to see its </a:t>
            </a:r>
            <a:r>
              <a:rPr lang="en-US" sz="9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hyperlinked</a:t>
            </a:r>
            <a:r>
              <a:rPr lang="en-US" sz="9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table of content</a:t>
            </a:r>
            <a:endParaRPr sz="9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8" name="Google Shape;88;p13"/>
          <p:cNvSpPr txBox="1"/>
          <p:nvPr>
            <p:ph idx="4294967295" type="title"/>
          </p:nvPr>
        </p:nvSpPr>
        <p:spPr>
          <a:xfrm flipH="1">
            <a:off x="6574942" y="419606"/>
            <a:ext cx="2531100" cy="4293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23825">
              <a:schemeClr val="accent6">
                <a:alpha val="50000"/>
              </a:scheme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2700">
                <a:solidFill>
                  <a:srgbClr val="D9D2E9"/>
                </a:solidFill>
                <a:latin typeface="Radio Canada Big SemiBold"/>
                <a:ea typeface="Radio Canada Big SemiBold"/>
                <a:cs typeface="Radio Canada Big SemiBold"/>
                <a:sym typeface="Radio Canada Big SemiBold"/>
              </a:rPr>
              <a:t>UNIT MENU</a:t>
            </a:r>
            <a:endParaRPr sz="2700">
              <a:solidFill>
                <a:srgbClr val="D9D2E9"/>
              </a:solidFill>
              <a:latin typeface="Radio Canada Big SemiBold"/>
              <a:ea typeface="Radio Canada Big SemiBold"/>
              <a:cs typeface="Radio Canada Big SemiBold"/>
              <a:sym typeface="Radio Canada Big SemiBold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63600" y="141649"/>
            <a:ext cx="6247500" cy="1102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9900FF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300">
                <a:solidFill>
                  <a:srgbClr val="D9D2E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Harvesting Hope: </a:t>
            </a:r>
            <a:br>
              <a:rPr lang="en-US" sz="335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lang="en-US" sz="6200">
                <a:solidFill>
                  <a:srgbClr val="FF99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Larry Itliong's</a:t>
            </a:r>
            <a:r>
              <a:rPr b="1" lang="en-US" sz="6200">
                <a:solidFill>
                  <a:srgbClr val="FFE59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</a:t>
            </a:r>
            <a:br>
              <a:rPr b="1" lang="en-US" sz="3060">
                <a:solidFill>
                  <a:srgbClr val="FFE59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b="1" lang="en-US" sz="3060">
                <a:solidFill>
                  <a:srgbClr val="FFE59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Farmworker Movement</a:t>
            </a:r>
            <a:endParaRPr sz="3359">
              <a:solidFill>
                <a:srgbClr val="D9D2E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54150" y="2725675"/>
            <a:ext cx="3187500" cy="1262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9900FF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3C47D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Across Grades 3-5, students explore Filipino American labor organizing through developmentally scaffolded lessons examining rights, leadership, solidarity, and systemic change. </a:t>
            </a:r>
            <a:endParaRPr>
              <a:solidFill>
                <a:srgbClr val="93C47D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7287200" y="1512468"/>
            <a:ext cx="1662000" cy="1107000"/>
          </a:xfrm>
          <a:prstGeom prst="roundRect">
            <a:avLst>
              <a:gd fmla="val 5797" name="adj"/>
            </a:avLst>
          </a:prstGeom>
          <a:solidFill>
            <a:srgbClr val="B6D7A8"/>
          </a:solidFill>
          <a:ln cap="flat" cmpd="sng" w="1905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  <a:effectLst>
            <a:outerShdw blurRad="957263" rotWithShape="0" algn="bl" dir="20160000" dist="47625">
              <a:srgbClr val="8E7CC3">
                <a:alpha val="74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7287209" y="2923225"/>
            <a:ext cx="1662000" cy="1107000"/>
          </a:xfrm>
          <a:prstGeom prst="roundRect">
            <a:avLst>
              <a:gd fmla="val 5797" name="adj"/>
            </a:avLst>
          </a:prstGeom>
          <a:solidFill>
            <a:srgbClr val="A4C2F4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957263" rotWithShape="0" algn="bl" dir="20160000" dist="47625">
              <a:srgbClr val="8E7CC3">
                <a:alpha val="74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3">
            <a:hlinkClick/>
          </p:cNvPr>
          <p:cNvSpPr/>
          <p:nvPr/>
        </p:nvSpPr>
        <p:spPr>
          <a:xfrm>
            <a:off x="7466940" y="1395418"/>
            <a:ext cx="972600" cy="258000"/>
          </a:xfrm>
          <a:prstGeom prst="roundRect">
            <a:avLst>
              <a:gd fmla="val 16667" name="adj"/>
            </a:avLst>
          </a:prstGeom>
          <a:solidFill>
            <a:srgbClr val="6AA84F"/>
          </a:solidFill>
          <a:ln cap="flat" cmpd="sng" w="1905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  <a:effectLst>
            <a:outerShdw blurRad="428625" rotWithShape="0" algn="bl" dir="6480000" dist="57150">
              <a:srgbClr val="9E9E9E">
                <a:alpha val="1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51C75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</a:t>
            </a:r>
            <a:r>
              <a:rPr b="1" lang="en-US" sz="700">
                <a:solidFill>
                  <a:srgbClr val="351C75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  </a:t>
            </a:r>
            <a:r>
              <a:rPr b="1" lang="en-US">
                <a:solidFill>
                  <a:srgbClr val="351C75"/>
                </a:solidFill>
                <a:latin typeface="Bad Script"/>
                <a:ea typeface="Bad Script"/>
                <a:cs typeface="Bad Script"/>
                <a:sym typeface="Bad Script"/>
              </a:rPr>
              <a:t>3</a:t>
            </a:r>
            <a:endParaRPr b="1">
              <a:solidFill>
                <a:srgbClr val="351C75"/>
              </a:solidFill>
              <a:latin typeface="Bad Script"/>
              <a:ea typeface="Bad Script"/>
              <a:cs typeface="Bad Script"/>
              <a:sym typeface="Bad Script"/>
            </a:endParaRPr>
          </a:p>
        </p:txBody>
      </p:sp>
      <p:sp>
        <p:nvSpPr>
          <p:cNvPr id="94" name="Google Shape;94;p13">
            <a:hlinkClick/>
          </p:cNvPr>
          <p:cNvSpPr/>
          <p:nvPr/>
        </p:nvSpPr>
        <p:spPr>
          <a:xfrm>
            <a:off x="7466951" y="2794191"/>
            <a:ext cx="972600" cy="258000"/>
          </a:xfrm>
          <a:prstGeom prst="roundRect">
            <a:avLst>
              <a:gd fmla="val 16667" name="adj"/>
            </a:avLst>
          </a:prstGeom>
          <a:solidFill>
            <a:srgbClr val="4A86E8"/>
          </a:solidFill>
          <a:ln cap="flat" cmpd="sng" w="1905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  <a:effectLst>
            <a:outerShdw blurRad="428625" rotWithShape="0" algn="bl" dir="6480000" dist="57150">
              <a:srgbClr val="9E9E9E">
                <a:alpha val="1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51C75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</a:t>
            </a:r>
            <a:r>
              <a:rPr b="1" lang="en-US" sz="700">
                <a:solidFill>
                  <a:srgbClr val="351C75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 </a:t>
            </a:r>
            <a:r>
              <a:rPr b="1" lang="en-US">
                <a:solidFill>
                  <a:srgbClr val="351C75"/>
                </a:solidFill>
                <a:latin typeface="Bad Script"/>
                <a:ea typeface="Bad Script"/>
                <a:cs typeface="Bad Script"/>
                <a:sym typeface="Bad Script"/>
              </a:rPr>
              <a:t>5</a:t>
            </a:r>
            <a:endParaRPr b="1">
              <a:solidFill>
                <a:srgbClr val="351C75"/>
              </a:solidFill>
              <a:latin typeface="Bad Script"/>
              <a:ea typeface="Bad Script"/>
              <a:cs typeface="Bad Script"/>
              <a:sym typeface="Bad Script"/>
            </a:endParaRPr>
          </a:p>
        </p:txBody>
      </p:sp>
      <p:sp>
        <p:nvSpPr>
          <p:cNvPr id="95" name="Google Shape;95;p13"/>
          <p:cNvSpPr/>
          <p:nvPr/>
        </p:nvSpPr>
        <p:spPr>
          <a:xfrm>
            <a:off x="5390996" y="2923225"/>
            <a:ext cx="1662000" cy="1107000"/>
          </a:xfrm>
          <a:prstGeom prst="roundRect">
            <a:avLst>
              <a:gd fmla="val 5797" name="adj"/>
            </a:avLst>
          </a:prstGeom>
          <a:solidFill>
            <a:srgbClr val="FCE5CD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957263" rotWithShape="0" algn="bl" dir="20160000" dist="47625">
              <a:srgbClr val="8E7CC3">
                <a:alpha val="74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3">
            <a:hlinkClick/>
          </p:cNvPr>
          <p:cNvSpPr/>
          <p:nvPr/>
        </p:nvSpPr>
        <p:spPr>
          <a:xfrm>
            <a:off x="5562617" y="2794191"/>
            <a:ext cx="972600" cy="258000"/>
          </a:xfrm>
          <a:prstGeom prst="roundRect">
            <a:avLst>
              <a:gd fmla="val 16667" name="adj"/>
            </a:avLst>
          </a:prstGeom>
          <a:solidFill>
            <a:srgbClr val="FF9900"/>
          </a:solidFill>
          <a:ln cap="flat" cmpd="sng" w="19050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  <a:effectLst>
            <a:outerShdw blurRad="428625" rotWithShape="0" algn="bl" dir="6480000" dist="57150">
              <a:srgbClr val="9E9E9E">
                <a:alpha val="1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51C75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</a:t>
            </a:r>
            <a:r>
              <a:rPr b="1" lang="en-US" sz="700">
                <a:solidFill>
                  <a:srgbClr val="351C75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 </a:t>
            </a:r>
            <a:r>
              <a:rPr b="1" lang="en-US">
                <a:solidFill>
                  <a:srgbClr val="351C75"/>
                </a:solidFill>
                <a:latin typeface="Bad Script"/>
                <a:ea typeface="Bad Script"/>
                <a:cs typeface="Bad Script"/>
                <a:sym typeface="Bad Script"/>
              </a:rPr>
              <a:t>4</a:t>
            </a:r>
            <a:endParaRPr b="1">
              <a:solidFill>
                <a:srgbClr val="351C75"/>
              </a:solidFill>
              <a:latin typeface="Bad Script"/>
              <a:ea typeface="Bad Script"/>
              <a:cs typeface="Bad Script"/>
              <a:sym typeface="Bad Script"/>
            </a:endParaRPr>
          </a:p>
        </p:txBody>
      </p:sp>
      <p:sp>
        <p:nvSpPr>
          <p:cNvPr id="97" name="Google Shape;97;p13"/>
          <p:cNvSpPr/>
          <p:nvPr/>
        </p:nvSpPr>
        <p:spPr>
          <a:xfrm>
            <a:off x="5526900" y="2041425"/>
            <a:ext cx="1702500" cy="2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3">
            <a:hlinkClick/>
          </p:cNvPr>
          <p:cNvSpPr/>
          <p:nvPr/>
        </p:nvSpPr>
        <p:spPr>
          <a:xfrm>
            <a:off x="7402838" y="1781599"/>
            <a:ext cx="306300" cy="306300"/>
          </a:xfrm>
          <a:prstGeom prst="ellipse">
            <a:avLst/>
          </a:prstGeom>
          <a:solidFill>
            <a:srgbClr val="93C47D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1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9" name="Google Shape;99;p13">
            <a:hlinkClick/>
          </p:cNvPr>
          <p:cNvSpPr/>
          <p:nvPr/>
        </p:nvSpPr>
        <p:spPr>
          <a:xfrm>
            <a:off x="7777941" y="1781599"/>
            <a:ext cx="306300" cy="306300"/>
          </a:xfrm>
          <a:prstGeom prst="ellipse">
            <a:avLst/>
          </a:prstGeom>
          <a:solidFill>
            <a:srgbClr val="93C47D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2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0" name="Google Shape;100;p13">
            <a:hlinkClick/>
          </p:cNvPr>
          <p:cNvSpPr/>
          <p:nvPr/>
        </p:nvSpPr>
        <p:spPr>
          <a:xfrm>
            <a:off x="8153043" y="1781599"/>
            <a:ext cx="306300" cy="306300"/>
          </a:xfrm>
          <a:prstGeom prst="ellipse">
            <a:avLst/>
          </a:prstGeom>
          <a:solidFill>
            <a:srgbClr val="93C47D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3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1" name="Google Shape;101;p13">
            <a:hlinkClick/>
          </p:cNvPr>
          <p:cNvSpPr/>
          <p:nvPr/>
        </p:nvSpPr>
        <p:spPr>
          <a:xfrm>
            <a:off x="8528145" y="1781599"/>
            <a:ext cx="306300" cy="306300"/>
          </a:xfrm>
          <a:prstGeom prst="ellipse">
            <a:avLst/>
          </a:prstGeom>
          <a:solidFill>
            <a:srgbClr val="93C47D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4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2" name="Google Shape;102;p13">
            <a:hlinkClick/>
          </p:cNvPr>
          <p:cNvSpPr/>
          <p:nvPr/>
        </p:nvSpPr>
        <p:spPr>
          <a:xfrm>
            <a:off x="7402838" y="2176434"/>
            <a:ext cx="306300" cy="306300"/>
          </a:xfrm>
          <a:prstGeom prst="ellipse">
            <a:avLst/>
          </a:prstGeom>
          <a:solidFill>
            <a:srgbClr val="93C47D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5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3" name="Google Shape;103;p13">
            <a:hlinkClick/>
          </p:cNvPr>
          <p:cNvSpPr/>
          <p:nvPr/>
        </p:nvSpPr>
        <p:spPr>
          <a:xfrm>
            <a:off x="7777941" y="2176434"/>
            <a:ext cx="306300" cy="306300"/>
          </a:xfrm>
          <a:prstGeom prst="ellipse">
            <a:avLst/>
          </a:prstGeom>
          <a:solidFill>
            <a:srgbClr val="93C47D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6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4" name="Google Shape;104;p13">
            <a:hlinkClick/>
          </p:cNvPr>
          <p:cNvSpPr/>
          <p:nvPr/>
        </p:nvSpPr>
        <p:spPr>
          <a:xfrm>
            <a:off x="8153043" y="2176434"/>
            <a:ext cx="306300" cy="306300"/>
          </a:xfrm>
          <a:prstGeom prst="ellipse">
            <a:avLst/>
          </a:prstGeom>
          <a:solidFill>
            <a:srgbClr val="93C47D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7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5" name="Google Shape;105;p13">
            <a:hlinkClick/>
          </p:cNvPr>
          <p:cNvSpPr/>
          <p:nvPr/>
        </p:nvSpPr>
        <p:spPr>
          <a:xfrm>
            <a:off x="8528145" y="2176434"/>
            <a:ext cx="306300" cy="306300"/>
          </a:xfrm>
          <a:prstGeom prst="ellipse">
            <a:avLst/>
          </a:prstGeom>
          <a:solidFill>
            <a:srgbClr val="93C47D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8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6" name="Google Shape;106;p13">
            <a:hlinkClick/>
          </p:cNvPr>
          <p:cNvSpPr/>
          <p:nvPr/>
        </p:nvSpPr>
        <p:spPr>
          <a:xfrm>
            <a:off x="5506197" y="3203561"/>
            <a:ext cx="306300" cy="306300"/>
          </a:xfrm>
          <a:prstGeom prst="ellipse">
            <a:avLst/>
          </a:prstGeom>
          <a:solidFill>
            <a:srgbClr val="FFD966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1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7" name="Google Shape;107;p13">
            <a:hlinkClick/>
          </p:cNvPr>
          <p:cNvSpPr/>
          <p:nvPr/>
        </p:nvSpPr>
        <p:spPr>
          <a:xfrm>
            <a:off x="5881299" y="3203561"/>
            <a:ext cx="306300" cy="306300"/>
          </a:xfrm>
          <a:prstGeom prst="ellipse">
            <a:avLst/>
          </a:prstGeom>
          <a:solidFill>
            <a:srgbClr val="FFD966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2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8" name="Google Shape;108;p13">
            <a:hlinkClick/>
          </p:cNvPr>
          <p:cNvSpPr/>
          <p:nvPr/>
        </p:nvSpPr>
        <p:spPr>
          <a:xfrm>
            <a:off x="6256401" y="3203561"/>
            <a:ext cx="306300" cy="306300"/>
          </a:xfrm>
          <a:prstGeom prst="ellipse">
            <a:avLst/>
          </a:prstGeom>
          <a:solidFill>
            <a:srgbClr val="FFD966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3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9" name="Google Shape;109;p13">
            <a:hlinkClick/>
          </p:cNvPr>
          <p:cNvSpPr/>
          <p:nvPr/>
        </p:nvSpPr>
        <p:spPr>
          <a:xfrm>
            <a:off x="6631504" y="3203561"/>
            <a:ext cx="306300" cy="306300"/>
          </a:xfrm>
          <a:prstGeom prst="ellipse">
            <a:avLst/>
          </a:prstGeom>
          <a:solidFill>
            <a:srgbClr val="FFD966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4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0" name="Google Shape;110;p13">
            <a:hlinkClick/>
          </p:cNvPr>
          <p:cNvSpPr/>
          <p:nvPr/>
        </p:nvSpPr>
        <p:spPr>
          <a:xfrm>
            <a:off x="5506197" y="3598395"/>
            <a:ext cx="306300" cy="306300"/>
          </a:xfrm>
          <a:prstGeom prst="ellipse">
            <a:avLst/>
          </a:prstGeom>
          <a:solidFill>
            <a:srgbClr val="FFD966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5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1" name="Google Shape;111;p13">
            <a:hlinkClick/>
          </p:cNvPr>
          <p:cNvSpPr/>
          <p:nvPr/>
        </p:nvSpPr>
        <p:spPr>
          <a:xfrm>
            <a:off x="5881299" y="3598395"/>
            <a:ext cx="306300" cy="306300"/>
          </a:xfrm>
          <a:prstGeom prst="ellipse">
            <a:avLst/>
          </a:prstGeom>
          <a:solidFill>
            <a:srgbClr val="FFD966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6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2" name="Google Shape;112;p13">
            <a:hlinkClick/>
          </p:cNvPr>
          <p:cNvSpPr/>
          <p:nvPr/>
        </p:nvSpPr>
        <p:spPr>
          <a:xfrm>
            <a:off x="6256401" y="3598395"/>
            <a:ext cx="306300" cy="306300"/>
          </a:xfrm>
          <a:prstGeom prst="ellipse">
            <a:avLst/>
          </a:prstGeom>
          <a:solidFill>
            <a:srgbClr val="FFD966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7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3" name="Google Shape;113;p13">
            <a:hlinkClick/>
          </p:cNvPr>
          <p:cNvSpPr/>
          <p:nvPr/>
        </p:nvSpPr>
        <p:spPr>
          <a:xfrm>
            <a:off x="6631504" y="3598395"/>
            <a:ext cx="306300" cy="306300"/>
          </a:xfrm>
          <a:prstGeom prst="ellipse">
            <a:avLst/>
          </a:prstGeom>
          <a:solidFill>
            <a:srgbClr val="FFD966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8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4" name="Google Shape;114;p13">
            <a:hlinkClick/>
          </p:cNvPr>
          <p:cNvSpPr/>
          <p:nvPr/>
        </p:nvSpPr>
        <p:spPr>
          <a:xfrm>
            <a:off x="7402405" y="3185671"/>
            <a:ext cx="306300" cy="306300"/>
          </a:xfrm>
          <a:prstGeom prst="ellipse">
            <a:avLst/>
          </a:prstGeom>
          <a:solidFill>
            <a:srgbClr val="6D9EEB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1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5" name="Google Shape;115;p13">
            <a:hlinkClick/>
          </p:cNvPr>
          <p:cNvSpPr/>
          <p:nvPr/>
        </p:nvSpPr>
        <p:spPr>
          <a:xfrm>
            <a:off x="7777507" y="3185671"/>
            <a:ext cx="306300" cy="306300"/>
          </a:xfrm>
          <a:prstGeom prst="ellipse">
            <a:avLst/>
          </a:prstGeom>
          <a:solidFill>
            <a:srgbClr val="6D9EEB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2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6" name="Google Shape;116;p13">
            <a:hlinkClick/>
          </p:cNvPr>
          <p:cNvSpPr/>
          <p:nvPr/>
        </p:nvSpPr>
        <p:spPr>
          <a:xfrm>
            <a:off x="8152610" y="3185671"/>
            <a:ext cx="306300" cy="306300"/>
          </a:xfrm>
          <a:prstGeom prst="ellipse">
            <a:avLst/>
          </a:prstGeom>
          <a:solidFill>
            <a:srgbClr val="6D9EEB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3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7" name="Google Shape;117;p13">
            <a:hlinkClick/>
          </p:cNvPr>
          <p:cNvSpPr/>
          <p:nvPr/>
        </p:nvSpPr>
        <p:spPr>
          <a:xfrm>
            <a:off x="8527712" y="3185671"/>
            <a:ext cx="306300" cy="306300"/>
          </a:xfrm>
          <a:prstGeom prst="ellipse">
            <a:avLst/>
          </a:prstGeom>
          <a:solidFill>
            <a:srgbClr val="6D9EEB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4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8" name="Google Shape;118;p13">
            <a:hlinkClick/>
          </p:cNvPr>
          <p:cNvSpPr/>
          <p:nvPr/>
        </p:nvSpPr>
        <p:spPr>
          <a:xfrm>
            <a:off x="7402405" y="3580506"/>
            <a:ext cx="306300" cy="306300"/>
          </a:xfrm>
          <a:prstGeom prst="ellipse">
            <a:avLst/>
          </a:prstGeom>
          <a:solidFill>
            <a:srgbClr val="6D9EEB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5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9" name="Google Shape;119;p13">
            <a:hlinkClick/>
          </p:cNvPr>
          <p:cNvSpPr/>
          <p:nvPr/>
        </p:nvSpPr>
        <p:spPr>
          <a:xfrm>
            <a:off x="7777507" y="3580506"/>
            <a:ext cx="306300" cy="306300"/>
          </a:xfrm>
          <a:prstGeom prst="ellipse">
            <a:avLst/>
          </a:prstGeom>
          <a:solidFill>
            <a:srgbClr val="6D9EEB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6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0" name="Google Shape;120;p13">
            <a:hlinkClick/>
          </p:cNvPr>
          <p:cNvSpPr/>
          <p:nvPr/>
        </p:nvSpPr>
        <p:spPr>
          <a:xfrm>
            <a:off x="8152610" y="3580506"/>
            <a:ext cx="306300" cy="306300"/>
          </a:xfrm>
          <a:prstGeom prst="ellipse">
            <a:avLst/>
          </a:prstGeom>
          <a:solidFill>
            <a:srgbClr val="6D9EEB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7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1" name="Google Shape;121;p13">
            <a:hlinkClick/>
          </p:cNvPr>
          <p:cNvSpPr/>
          <p:nvPr/>
        </p:nvSpPr>
        <p:spPr>
          <a:xfrm>
            <a:off x="8527712" y="3580506"/>
            <a:ext cx="306300" cy="306300"/>
          </a:xfrm>
          <a:prstGeom prst="ellipse">
            <a:avLst/>
          </a:prstGeom>
          <a:solidFill>
            <a:srgbClr val="6D9EEB"/>
          </a:solidFill>
          <a:ln cap="flat" cmpd="sng" w="28575">
            <a:solidFill>
              <a:srgbClr val="800080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8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6" name="Google Shape;226;p22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👷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Remembering the Manongs and Story of the Filipino Farm Worker Movement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Filipino American Farmworker History Digital Archive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6"/>
              </a:rPr>
              <a:t>Colonial Pathways: Filipino Migration to the United States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🧳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7"/>
              </a:rPr>
              <a:t>Filipino Immigrants in the United States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8"/>
              </a:rPr>
              <a:t>Today in History: The Delano Grape Strike Begins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7" name="Google Shape;227;p2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22">
            <a:hlinkClick action="ppaction://hlinksldjump" r:id="rId9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2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2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5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p11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77" name="Google Shape;1177;p11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first amendment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🗽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freedom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petition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assembly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78" name="Google Shape;1178;p11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9" name="Google Shape;1179;p11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0" name="Google Shape;1180;p11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1" name="Google Shape;1181;p11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85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Google Shape;1186;p11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87" name="Google Shape;1187;p11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First Amendment text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🖼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Examine photos of rights being exercised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a 'Rights in Action' flipbook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88" name="Google Shape;1188;p11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11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0" name="Google Shape;1190;p11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1" name="Google Shape;1191;p11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95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Google Shape;1196;p11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97" name="Google Shape;1197;p11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Rights chart completion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📔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Flipbook creation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Speech delivery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98" name="Google Shape;1198;p11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9" name="Google Shape;1199;p11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0" name="Google Shape;1200;p11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01" name="Google Shape;1201;p114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would life be different without these rights?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05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p115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Understanding Labor History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07" name="Google Shape;1207;p115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4.2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08" name="Google Shape;1208;p11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9" name="Google Shape;1209;p11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0" name="Google Shape;1210;p11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14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p11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16" name="Google Shape;1216;p11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7" name="Google Shape;1217;p11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8" name="Google Shape;1218;p11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9" name="Google Shape;1219;p116"/>
          <p:cNvSpPr txBox="1"/>
          <p:nvPr/>
        </p:nvSpPr>
        <p:spPr>
          <a:xfrm>
            <a:off x="4932475" y="1334950"/>
            <a:ext cx="4051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challenges do you think they faced?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20" name="Google Shape;1220;p11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21" name="Google Shape;1221;p116">
            <a:hlinkClick action="ppaction://hlinksldjump" r:id="rId5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pic>
        <p:nvPicPr>
          <p:cNvPr id="1222" name="Google Shape;1222;p1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3950" y="1297150"/>
            <a:ext cx="4291800" cy="31017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1223" name="Google Shape;1223;p116"/>
          <p:cNvSpPr txBox="1"/>
          <p:nvPr/>
        </p:nvSpPr>
        <p:spPr>
          <a:xfrm>
            <a:off x="244000" y="4546700"/>
            <a:ext cx="567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Noto Emoji"/>
                <a:ea typeface="Noto Emoji"/>
                <a:cs typeface="Noto Emoji"/>
                <a:sym typeface="Noto Emoji"/>
              </a:rPr>
              <a:t>🚢</a:t>
            </a: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Immigrants arriving at work camp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24" name="Google Shape;1224;p116"/>
          <p:cNvSpPr txBox="1"/>
          <p:nvPr/>
        </p:nvSpPr>
        <p:spPr>
          <a:xfrm rot="-5400000">
            <a:off x="-1296375" y="2643488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Mary Oliver/Pajaro Valley Historical Association</a:t>
            </a:r>
            <a:endParaRPr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28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p11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30" name="Google Shape;1230;p117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31" name="Google Shape;1231;p11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2" name="Google Shape;1232;p11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3" name="Google Shape;1233;p11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4" name="Google Shape;1234;p11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38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p11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40" name="Google Shape;1240;p11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SS4CG2: Importance of First Amendment freedoms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ELAGSE4RI3: Explain events and ideas in historical texts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ELAGSE4RI6: Compare firsthand and secondhand accounts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41" name="Google Shape;1241;p11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2" name="Google Shape;1242;p11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3" name="Google Shape;1243;p11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4" name="Google Shape;1244;p11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48" name="Shape 1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" name="Google Shape;1249;p11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50" name="Google Shape;1250;p11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Filipino American immigration history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Examine labor conditions and rights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Connect historical events to rights movements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51" name="Google Shape;1251;p11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2" name="Google Shape;1252;p11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3" name="Google Shape;1253;p11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4" name="Google Shape;1254;p11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58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12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60" name="Google Shape;1260;p12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Filipino laborers faced harsh conditions that led to organizing efforts.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61" name="Google Shape;1261;p12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2" name="Google Shape;1262;p12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3" name="Google Shape;1263;p12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4" name="Google Shape;1264;p12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68" name="Shape 1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" name="Google Shape;1269;p12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70" name="Google Shape;1270;p121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🤔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challenges did immigrants face?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How did working conditions affect rights?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71" name="Google Shape;1271;p12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2" name="Google Shape;1272;p12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3" name="Google Shape;1273;p12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4" name="Google Shape;1274;p12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6" name="Google Shape;236;p23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immigration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🏘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community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🎭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heritage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🎨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culture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7" name="Google Shape;237;p2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2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2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2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p12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80" name="Google Shape;1280;p122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Civil Rights History Project Photos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Labor Movement Photo Gallery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81" name="Google Shape;1281;p12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2" name="Google Shape;1282;p122">
            <a:hlinkClick action="ppaction://hlinksldjump" r:id="rId6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3" name="Google Shape;1283;p12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4" name="Google Shape;1284;p12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88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12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90" name="Google Shape;1290;p12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immigration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labor rights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🏕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working conditions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🚫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discrimination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91" name="Google Shape;1291;p12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2" name="Google Shape;1292;p12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3" name="Google Shape;1293;p12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4" name="Google Shape;1294;p12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98" name="Shape 1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" name="Google Shape;1299;p12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00" name="Google Shape;1300;p12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🗺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Study immigration route maps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Filipino immigrant accounts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📅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immigration timeline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01" name="Google Shape;1301;p12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2" name="Google Shape;1302;p12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3" name="Google Shape;1303;p12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4" name="Google Shape;1304;p12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08" name="Shape 1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" name="Google Shape;1309;p12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10" name="Google Shape;1310;p12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📅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Timeline accuracy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Journal content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Exit ticket responses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11" name="Google Shape;1311;p12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2" name="Google Shape;1312;p12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3" name="Google Shape;1313;p12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14" name="Google Shape;1314;p125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rights did workers </a:t>
            </a:r>
            <a:b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fight for?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18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p126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Organizing for Change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20" name="Google Shape;1320;p126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4.3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21" name="Google Shape;1321;p12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2" name="Google Shape;1322;p12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3" name="Google Shape;1323;p12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27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8" name="Google Shape;1328;p127"/>
          <p:cNvPicPr preferRelativeResize="0"/>
          <p:nvPr/>
        </p:nvPicPr>
        <p:blipFill rotWithShape="1">
          <a:blip r:embed="rId4">
            <a:alphaModFix/>
          </a:blip>
          <a:srcRect b="14443" l="0" r="0" t="14443"/>
          <a:stretch/>
        </p:blipFill>
        <p:spPr>
          <a:xfrm>
            <a:off x="499050" y="1577325"/>
            <a:ext cx="2997000" cy="21660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pic>
        <p:nvPicPr>
          <p:cNvPr id="1329" name="Google Shape;1329;p127"/>
          <p:cNvPicPr preferRelativeResize="0"/>
          <p:nvPr/>
        </p:nvPicPr>
        <p:blipFill rotWithShape="1">
          <a:blip r:embed="rId5">
            <a:alphaModFix/>
          </a:blip>
          <a:srcRect b="0" l="11059" r="11059" t="0"/>
          <a:stretch/>
        </p:blipFill>
        <p:spPr>
          <a:xfrm>
            <a:off x="2792027" y="2303825"/>
            <a:ext cx="2739900" cy="19803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1330" name="Google Shape;1330;p12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31" name="Google Shape;1331;p12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2" name="Google Shape;1332;p127">
            <a:hlinkClick action="ppaction://hlinksldjump" r:id="rId6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3" name="Google Shape;1333;p12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4" name="Google Shape;1334;p12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35" name="Google Shape;1335;p127"/>
          <p:cNvSpPr txBox="1"/>
          <p:nvPr/>
        </p:nvSpPr>
        <p:spPr>
          <a:xfrm>
            <a:off x="5531925" y="1381125"/>
            <a:ext cx="4051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Why do people organize?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36" name="Google Shape;1336;p127">
            <a:hlinkClick action="ppaction://hlinksldjump" r:id="rId7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1337" name="Google Shape;1337;p127"/>
          <p:cNvSpPr txBox="1"/>
          <p:nvPr/>
        </p:nvSpPr>
        <p:spPr>
          <a:xfrm>
            <a:off x="499050" y="4107375"/>
            <a:ext cx="567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🏛 Workers gathered at Filipino Hall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38" name="Google Shape;1338;p127"/>
          <p:cNvSpPr txBox="1"/>
          <p:nvPr/>
        </p:nvSpPr>
        <p:spPr>
          <a:xfrm rot="-5400000">
            <a:off x="-788225" y="2754522"/>
            <a:ext cx="2244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© Harvey Richards Media Archive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42" name="Shape 1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Google Shape;1343;p12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44" name="Google Shape;1344;p12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45" name="Google Shape;1345;p12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6" name="Google Shape;1346;p12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7" name="Google Shape;1347;p12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8" name="Google Shape;1348;p12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52" name="Shape 1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" name="Google Shape;1353;p12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54" name="Google Shape;1354;p12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SS4CG2: Importance of First Amendment freedoms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ELAGSE4RI3: Explain events and ideas in historical texts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ELAGSE4RI6: Compare firsthand and secondhand accounts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55" name="Google Shape;1355;p12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6" name="Google Shape;1356;p12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7" name="Google Shape;1357;p12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8" name="Google Shape;1358;p12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62" name="Shape 1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" name="Google Shape;1363;p13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64" name="Google Shape;1364;p13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organizing strategies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Examine First Amendment's role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Compare different approaches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65" name="Google Shape;1365;p13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6" name="Google Shape;1366;p13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7" name="Google Shape;1367;p13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8" name="Google Shape;1368;p13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72" name="Shape 1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" name="Google Shape;1373;p13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74" name="Google Shape;1374;p131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Workers organized at Filipino Hall to create change and gain support for their cause.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75" name="Google Shape;1375;p13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6" name="Google Shape;1376;p13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7" name="Google Shape;1377;p13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8" name="Google Shape;1378;p13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6" name="Google Shape;246;p24"/>
          <p:cNvSpPr txBox="1"/>
          <p:nvPr/>
        </p:nvSpPr>
        <p:spPr>
          <a:xfrm>
            <a:off x="914400" y="1028700"/>
            <a:ext cx="7772400" cy="53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🗺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Study map of Philippines and U.S.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excerpt from 'Journey for Justice'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📅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a timeline of immigration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discussion on challenges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7" name="Google Shape;247;p2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2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2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2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82" name="Shape 1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" name="Google Shape;1383;p13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84" name="Google Shape;1384;p13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🔎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 people organize effectively?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makes strategies successful?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85" name="Google Shape;1385;p13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6" name="Google Shape;1386;p13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7" name="Google Shape;1387;p13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8" name="Google Shape;1388;p13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92" name="Shape 1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" name="Google Shape;1393;p13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94" name="Google Shape;1394;p133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Farm Worker Movement Photo Gallery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Coalition Building Resources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👷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6"/>
              </a:rPr>
              <a:t>Building Worker Alliances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7"/>
              </a:rPr>
              <a:t>Unity Chain Template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8"/>
              </a:rPr>
              <a:t>Building Unity Through Art Lesson Plan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95" name="Google Shape;1395;p13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6" name="Google Shape;1396;p133">
            <a:hlinkClick action="ppaction://hlinksldjump" r:id="rId9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7" name="Google Shape;1397;p13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8" name="Google Shape;1398;p13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02" name="Shape 1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" name="Google Shape;1403;p13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04" name="Google Shape;1404;p13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organize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🗺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strategy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movement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collective action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05" name="Google Shape;1405;p13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6" name="Google Shape;1406;p13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7" name="Google Shape;1407;p13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8" name="Google Shape;1408;p13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12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" name="Google Shape;1413;p13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14" name="Google Shape;1414;p13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🖼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Study worker meeting photos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about organizing methods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organization web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15" name="Google Shape;1415;p13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6" name="Google Shape;1416;p13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7" name="Google Shape;1417;p13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8" name="Google Shape;1418;p13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22" name="Shape 1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" name="Google Shape;1423;p13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24" name="Google Shape;1424;p13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Strategy chart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🖼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Poster creation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Presentations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25" name="Google Shape;1425;p13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6" name="Google Shape;1426;p13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7" name="Google Shape;1427;p13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28" name="Google Shape;1428;p136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would you organize </a:t>
            </a:r>
            <a:b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for change?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32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Google Shape;1433;p137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Building Coalitions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34" name="Google Shape;1434;p137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4.4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35" name="Google Shape;1435;p13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6" name="Google Shape;1436;p13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7" name="Google Shape;1437;p13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8" name="Google Shape;1438;p13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42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" name="Google Shape;1443;p138"/>
          <p:cNvPicPr preferRelativeResize="0"/>
          <p:nvPr/>
        </p:nvPicPr>
        <p:blipFill rotWithShape="1">
          <a:blip r:embed="rId4">
            <a:alphaModFix/>
          </a:blip>
          <a:srcRect b="0" l="951" r="951" t="0"/>
          <a:stretch/>
        </p:blipFill>
        <p:spPr>
          <a:xfrm>
            <a:off x="481125" y="1268513"/>
            <a:ext cx="4371900" cy="29007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1444" name="Google Shape;1444;p13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45" name="Google Shape;1445;p13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6" name="Google Shape;1446;p138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7" name="Google Shape;1447;p13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8" name="Google Shape;1448;p13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49" name="Google Shape;1449;p138"/>
          <p:cNvSpPr txBox="1"/>
          <p:nvPr/>
        </p:nvSpPr>
        <p:spPr>
          <a:xfrm>
            <a:off x="4932475" y="1334950"/>
            <a:ext cx="4051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Why is unity important?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50" name="Google Shape;1450;p138"/>
          <p:cNvSpPr txBox="1"/>
          <p:nvPr/>
        </p:nvSpPr>
        <p:spPr>
          <a:xfrm>
            <a:off x="281475" y="4266300"/>
            <a:ext cx="567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🤝 Filipino and Mexican workers together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51" name="Google Shape;1451;p138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1452" name="Google Shape;1452;p138"/>
          <p:cNvSpPr txBox="1"/>
          <p:nvPr/>
        </p:nvSpPr>
        <p:spPr>
          <a:xfrm rot="-5400000">
            <a:off x="-1026825" y="2617800"/>
            <a:ext cx="26928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Cesar E.Chavez (DDT strikes in the 1980s)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56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" name="Google Shape;1457;p13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58" name="Google Shape;1458;p13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59" name="Google Shape;1459;p13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0" name="Google Shape;1460;p13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1" name="Google Shape;1461;p13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2" name="Google Shape;1462;p13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66" name="Shape 1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" name="Google Shape;1467;p14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68" name="Google Shape;1468;p14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SS4CG2: Importance of First Amendment freedoms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ELAGSE4RI3: Explain events and ideas in historical texts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ELAGSE4RI6: Compare firsthand and secondhand accounts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69" name="Google Shape;1469;p14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0" name="Google Shape;1470;p14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1" name="Google Shape;1471;p14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2" name="Google Shape;1472;p14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76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Google Shape;1477;p14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78" name="Google Shape;1478;p141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coalition building strategies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Examine cross-cultural collaboration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Evaluate effectiveness of united action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79" name="Google Shape;1479;p14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0" name="Google Shape;1480;p14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1" name="Google Shape;1481;p14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2" name="Google Shape;1482;p14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6" name="Google Shape;256;p25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🕰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Timeline completion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💌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Letter writing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Exit ticket responses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7" name="Google Shape;257;p2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2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2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0" name="Google Shape;260;p25"/>
          <p:cNvSpPr txBox="1"/>
          <p:nvPr/>
        </p:nvSpPr>
        <p:spPr>
          <a:xfrm>
            <a:off x="1565850" y="2973125"/>
            <a:ext cx="56985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questions do you have about Filipino American history?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86" name="Shape 1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" name="Google Shape;1487;p14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88" name="Google Shape;1488;p14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Filipino and Mexican workers united for better conditions through coalition building.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89" name="Google Shape;1489;p14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0" name="Google Shape;1490;p14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1" name="Google Shape;1491;p14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2" name="Google Shape;1492;p14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96" name="Shape 1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" name="Google Shape;1497;p14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98" name="Google Shape;1498;p14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🌎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 coalitions form?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🤲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is unity important?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99" name="Google Shape;1499;p14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0" name="Google Shape;1500;p14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1" name="Google Shape;1501;p14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2" name="Google Shape;1502;p14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06" name="Shape 1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" name="Google Shape;1507;p14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08" name="Google Shape;1508;p144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Civil Rights Movement Photo Collection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✊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Teaching Peaceful Protest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09" name="Google Shape;1509;p14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0" name="Google Shape;1510;p144">
            <a:hlinkClick action="ppaction://hlinksldjump" r:id="rId6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1" name="Google Shape;1511;p14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2" name="Google Shape;1512;p14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16" name="Shape 1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" name="Google Shape;1517;p14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18" name="Google Shape;1518;p14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coalition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alliance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unity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🛠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collaboration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19" name="Google Shape;1519;p14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0" name="Google Shape;1520;p14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1" name="Google Shape;1521;p14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2" name="Google Shape;1522;p14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26" name="Shape 1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" name="Google Shape;1527;p14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28" name="Google Shape;1528;p14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📷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Study coalition meeting photos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about alliances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unity chain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Class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29" name="Google Shape;1529;p14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0" name="Google Shape;1530;p14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1" name="Google Shape;1531;p14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2" name="Google Shape;1532;p14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36" name="Shape 1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" name="Google Shape;1537;p14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38" name="Google Shape;1538;p147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Written coalition plan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Unity chain participation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Class discussion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39" name="Google Shape;1539;p14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0" name="Google Shape;1540;p14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1" name="Google Shape;1541;p14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42" name="Google Shape;1542;p147"/>
          <p:cNvSpPr txBox="1"/>
          <p:nvPr/>
        </p:nvSpPr>
        <p:spPr>
          <a:xfrm>
            <a:off x="1565850" y="2973125"/>
            <a:ext cx="5698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Why is unity important?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46" name="Shape 1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" name="Google Shape;1547;p148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Power of Peaceful Protests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48" name="Google Shape;1548;p148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4.5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49" name="Google Shape;1549;p14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0" name="Google Shape;1550;p14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1" name="Google Shape;1551;p14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55" name="Shape 1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" name="Google Shape;1556;p149"/>
          <p:cNvPicPr preferRelativeResize="0"/>
          <p:nvPr/>
        </p:nvPicPr>
        <p:blipFill rotWithShape="1">
          <a:blip r:embed="rId4">
            <a:alphaModFix/>
          </a:blip>
          <a:srcRect b="20213" l="0" r="0" t="20213"/>
          <a:stretch/>
        </p:blipFill>
        <p:spPr>
          <a:xfrm>
            <a:off x="357126" y="2425750"/>
            <a:ext cx="3287400" cy="20709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pic>
        <p:nvPicPr>
          <p:cNvPr id="1557" name="Google Shape;1557;p149"/>
          <p:cNvPicPr preferRelativeResize="0"/>
          <p:nvPr/>
        </p:nvPicPr>
        <p:blipFill rotWithShape="1">
          <a:blip r:embed="rId5">
            <a:alphaModFix/>
          </a:blip>
          <a:srcRect b="13836" l="0" r="0" t="13836"/>
          <a:stretch/>
        </p:blipFill>
        <p:spPr>
          <a:xfrm>
            <a:off x="2357425" y="1189650"/>
            <a:ext cx="3121200" cy="20709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1558" name="Google Shape;1558;p14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59" name="Google Shape;1559;p14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0" name="Google Shape;1560;p149">
            <a:hlinkClick action="ppaction://hlinksldjump" r:id="rId6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1" name="Google Shape;1561;p14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2" name="Google Shape;1562;p14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63" name="Google Shape;1563;p149"/>
          <p:cNvSpPr txBox="1"/>
          <p:nvPr/>
        </p:nvSpPr>
        <p:spPr>
          <a:xfrm>
            <a:off x="5744025" y="1063375"/>
            <a:ext cx="3634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do peaceful protests create change?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64" name="Google Shape;1564;p149"/>
          <p:cNvSpPr txBox="1"/>
          <p:nvPr/>
        </p:nvSpPr>
        <p:spPr>
          <a:xfrm>
            <a:off x="244000" y="4546700"/>
            <a:ext cx="567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✊ Workers holding protest signs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65" name="Google Shape;1565;p149">
            <a:hlinkClick action="ppaction://hlinksldjump" r:id="rId7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1566" name="Google Shape;1566;p149"/>
          <p:cNvSpPr txBox="1"/>
          <p:nvPr/>
        </p:nvSpPr>
        <p:spPr>
          <a:xfrm rot="-5400000">
            <a:off x="-515950" y="3400350"/>
            <a:ext cx="1539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</a:t>
            </a:r>
            <a:r>
              <a:rPr lang="en-US" sz="9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UFW_MARCH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70" name="Shape 1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" name="Google Shape;1571;p15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72" name="Google Shape;1572;p15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73" name="Google Shape;1573;p15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4" name="Google Shape;1574;p15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5" name="Google Shape;1575;p15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6" name="Google Shape;1576;p15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80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" name="Google Shape;1581;p15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82" name="Google Shape;1582;p151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SS4CG2: Importance of First Amendment freedoms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ELAGSE4RI3: Explain events and ideas in historical texts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ELAGSE4RI6: Compare firsthand and secondhand accounts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83" name="Google Shape;1583;p15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4" name="Google Shape;1584;p15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5" name="Google Shape;1585;p15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6" name="Google Shape;1586;p15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6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Larry Itliong's Early Life and Leadership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6" name="Google Shape;266;p26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3.2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7" name="Google Shape;267;p2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2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2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90" name="Shape 1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1" name="Google Shape;1591;p15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92" name="Google Shape;1592;p15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peaceful protest strategies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Connect protests to social change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Discuss the impact of organized movements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93" name="Google Shape;1593;p15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4" name="Google Shape;1594;p15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5" name="Google Shape;1595;p15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6" name="Google Shape;1596;p15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00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p15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02" name="Google Shape;1602;p15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The Delano Grape Strike demonstrated the power of peaceful protests in achieving workers' rights.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03" name="Google Shape;1603;p15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4" name="Google Shape;1604;p15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5" name="Google Shape;1605;p15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6" name="Google Shape;1606;p15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10" name="Shape 1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1" name="Google Shape;1611;p15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12" name="Google Shape;1612;p15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🔎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does peaceful protest create change?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is working together powerful?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13" name="Google Shape;1613;p15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4" name="Google Shape;1614;p15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5" name="Google Shape;1615;p15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6" name="Google Shape;1616;p15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20" name="Shape 1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1" name="Google Shape;1621;p15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22" name="Google Shape;1622;p155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📢</a:t>
            </a: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How Media Depicts Labor Issues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📰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Labor Movement Media Coverage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6"/>
              </a:rPr>
              <a:t>PBS Labor Movement Archives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🛠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7"/>
              </a:rPr>
              <a:t>Modern Labor Communication		 Strategies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23" name="Google Shape;1623;p15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4" name="Google Shape;1624;p155">
            <a:hlinkClick action="ppaction://hlinksldjump" r:id="rId8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5" name="Google Shape;1625;p15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6" name="Google Shape;1626;p15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30" name="Shape 1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Google Shape;1631;p15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32" name="Google Shape;1632;p15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protest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strike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petition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solidarity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33" name="Google Shape;1633;p15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4" name="Google Shape;1634;p15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5" name="Google Shape;1635;p15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6" name="Google Shape;1636;p15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40" name="Shape 1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" name="Google Shape;1641;p15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42" name="Google Shape;1642;p157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🖼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Study images of peaceful protests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about protest strategies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a protest timeline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43" name="Google Shape;1643;p15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4" name="Google Shape;1644;p15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5" name="Google Shape;1645;p15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6" name="Google Shape;1646;p15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50" name="Shape 1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1" name="Google Shape;1651;p15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52" name="Google Shape;1652;p15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📅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Protest timeline completion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Group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Exit ticket responses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53" name="Google Shape;1653;p15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4" name="Google Shape;1654;p15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5" name="Google Shape;1655;p15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56" name="Google Shape;1656;p158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do protests create change?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60" name="Shape 1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1" name="Google Shape;1661;p159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Impact of Media in Social Change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62" name="Google Shape;1662;p159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4.6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63" name="Google Shape;1663;p15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4" name="Google Shape;1664;p15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5" name="Google Shape;1665;p15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69" name="Shape 1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0" name="Google Shape;1670;p1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3528" y="2307349"/>
            <a:ext cx="2842798" cy="2128899"/>
          </a:xfrm>
          <a:prstGeom prst="rect">
            <a:avLst/>
          </a:prstGeom>
          <a:noFill/>
          <a:ln>
            <a:noFill/>
          </a:ln>
          <a:effectLst>
            <a:outerShdw blurRad="342900" rotWithShape="0" algn="bl" dir="2460000" dist="295275">
              <a:srgbClr val="000000">
                <a:alpha val="36000"/>
              </a:srgbClr>
            </a:outerShdw>
            <a:reflection blurRad="0" dir="5400000" dist="228600" endA="0" endPos="30000" fadeDir="5400012" kx="0" rotWithShape="0" algn="bl" stPos="0" sy="-100000" ky="0"/>
          </a:effectLst>
        </p:spPr>
      </p:pic>
      <p:pic>
        <p:nvPicPr>
          <p:cNvPr id="1671" name="Google Shape;1671;p160"/>
          <p:cNvPicPr preferRelativeResize="0"/>
          <p:nvPr/>
        </p:nvPicPr>
        <p:blipFill rotWithShape="1">
          <a:blip r:embed="rId5">
            <a:alphaModFix/>
          </a:blip>
          <a:srcRect b="0" l="3497" r="3497" t="0"/>
          <a:stretch/>
        </p:blipFill>
        <p:spPr>
          <a:xfrm>
            <a:off x="2957838" y="1098300"/>
            <a:ext cx="2313900" cy="35742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1672" name="Google Shape;1672;p16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73" name="Google Shape;1673;p16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4" name="Google Shape;1674;p160">
            <a:hlinkClick action="ppaction://hlinksldjump" r:id="rId6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5" name="Google Shape;1675;p16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6" name="Google Shape;1676;p16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77" name="Google Shape;1677;p160"/>
          <p:cNvSpPr txBox="1"/>
          <p:nvPr/>
        </p:nvSpPr>
        <p:spPr>
          <a:xfrm>
            <a:off x="5651225" y="1252288"/>
            <a:ext cx="35463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does media influence change?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78" name="Google Shape;1678;p160"/>
          <p:cNvSpPr txBox="1"/>
          <p:nvPr/>
        </p:nvSpPr>
        <p:spPr>
          <a:xfrm>
            <a:off x="453775" y="4585750"/>
            <a:ext cx="567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📰 Newspapers covering labor strikes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79" name="Google Shape;1679;p160">
            <a:hlinkClick action="ppaction://hlinksldjump" r:id="rId7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1680" name="Google Shape;1680;p160"/>
          <p:cNvSpPr txBox="1"/>
          <p:nvPr/>
        </p:nvSpPr>
        <p:spPr>
          <a:xfrm rot="-5400000">
            <a:off x="-747475" y="3071650"/>
            <a:ext cx="2225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The Maui News reported one “Strike Settled” on July 17, 1937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84" name="Shape 1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5" name="Google Shape;1685;p16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86" name="Google Shape;1686;p161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87" name="Google Shape;1687;p16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8" name="Google Shape;1688;p16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9" name="Google Shape;1689;p16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0" name="Google Shape;1690;p16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3950" y="1637788"/>
            <a:ext cx="3074100" cy="22386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pic>
        <p:nvPicPr>
          <p:cNvPr id="275" name="Google Shape;275;p27"/>
          <p:cNvPicPr preferRelativeResize="0"/>
          <p:nvPr/>
        </p:nvPicPr>
        <p:blipFill rotWithShape="1">
          <a:blip r:embed="rId5">
            <a:alphaModFix/>
          </a:blip>
          <a:srcRect b="10" l="0" r="0" t="0"/>
          <a:stretch/>
        </p:blipFill>
        <p:spPr>
          <a:xfrm>
            <a:off x="338700" y="1637789"/>
            <a:ext cx="2855100" cy="22386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276" name="Google Shape;276;p2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7" name="Google Shape;277;p2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27">
            <a:hlinkClick action="ppaction://hlinksldjump" r:id="rId6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2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2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1" name="Google Shape;281;p27">
            <a:hlinkClick action="ppaction://hlinksldjump" r:id="rId7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282" name="Google Shape;282;p27"/>
          <p:cNvSpPr txBox="1"/>
          <p:nvPr/>
        </p:nvSpPr>
        <p:spPr>
          <a:xfrm>
            <a:off x="6548275" y="1258013"/>
            <a:ext cx="2657400" cy="32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do you notice about these jobs?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3" name="Google Shape;283;p27"/>
          <p:cNvSpPr txBox="1"/>
          <p:nvPr/>
        </p:nvSpPr>
        <p:spPr>
          <a:xfrm>
            <a:off x="685625" y="4293200"/>
            <a:ext cx="4785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18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Workers at a  salmon cannery in Alaska</a:t>
            </a:r>
            <a:endParaRPr sz="18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4" name="Google Shape;284;p27"/>
          <p:cNvSpPr txBox="1"/>
          <p:nvPr/>
        </p:nvSpPr>
        <p:spPr>
          <a:xfrm rot="-5400000">
            <a:off x="-1878900" y="2853325"/>
            <a:ext cx="4096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</a:t>
            </a:r>
            <a:r>
              <a:rPr lang="en-US" sz="10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Elmer Ogawa, Courtesy UW Special Collections (SOC3566)</a:t>
            </a:r>
            <a:endParaRPr sz="10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5" name="Google Shape;285;p27"/>
          <p:cNvSpPr txBox="1"/>
          <p:nvPr/>
        </p:nvSpPr>
        <p:spPr>
          <a:xfrm>
            <a:off x="3193800" y="4814100"/>
            <a:ext cx="3611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</a:t>
            </a:r>
            <a:r>
              <a:rPr lang="en-US" sz="8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AMRC-wws-156-R23 Anchorage Museum at Rasmuson Cente</a:t>
            </a:r>
            <a:r>
              <a:rPr lang="en-US" sz="8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r</a:t>
            </a:r>
            <a:endParaRPr sz="8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94" name="Shape 1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5" name="Google Shape;1695;p16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96" name="Google Shape;1696;p16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SS4CG2: Importance of First Amendment freedoms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ELAGSE4RI3: Explain events and ideas in historical texts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ELAGSE4RI6: Compare firsthand and secondhand accounts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97" name="Google Shape;1697;p16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8" name="Google Shape;1698;p16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9" name="Google Shape;1699;p16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0" name="Google Shape;1700;p16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04" name="Shape 1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5" name="Google Shape;1705;p16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06" name="Google Shape;1706;p16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Evaluate the role of media in social movements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historical media coverage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Discuss media influence today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07" name="Google Shape;1707;p16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8" name="Google Shape;1708;p16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9" name="Google Shape;1709;p16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0" name="Google Shape;1710;p16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14" name="Shape 1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5" name="Google Shape;1715;p16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16" name="Google Shape;1716;p16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Media played a crucial role in raising awareness and gaining support for labor movements.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17" name="Google Shape;1717;p16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8" name="Google Shape;1718;p16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9" name="Google Shape;1719;p16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0" name="Google Shape;1720;p16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24" name="Shape 1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5" name="Google Shape;1725;p16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26" name="Google Shape;1726;p16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📰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does media shape public opinion?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is media important in social change?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27" name="Google Shape;1727;p16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8" name="Google Shape;1728;p16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9" name="Google Shape;1729;p16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0" name="Google Shape;1730;p16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34" name="Shape 1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5" name="Google Shape;1735;p16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36" name="Google Shape;1736;p166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Larry Itliong's Lasting Legacy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California Hall of Fame Profile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37" name="Google Shape;1737;p16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8" name="Google Shape;1738;p166">
            <a:hlinkClick action="ppaction://hlinksldjump" r:id="rId6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9" name="Google Shape;1739;p16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0" name="Google Shape;1740;p16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44" name="Shape 1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5" name="Google Shape;1745;p16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46" name="Google Shape;1746;p167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media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📰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journalism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influence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💻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communication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47" name="Google Shape;1747;p16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8" name="Google Shape;1748;p16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9" name="Google Shape;1749;p16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0" name="Google Shape;1750;p16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54" name="Shape 1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5" name="Google Shape;1755;p16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56" name="Google Shape;1756;p16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Examine historical newspaper articles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a media influence chart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Discuss modern media comparisons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57" name="Google Shape;1757;p16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8" name="Google Shape;1758;p16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9" name="Google Shape;1759;p16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0" name="Google Shape;1760;p16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64" name="Shape 1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5" name="Google Shape;1765;p16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66" name="Google Shape;1766;p16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Media influence chart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Article analysis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Exit ticket responses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67" name="Google Shape;1767;p16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8" name="Google Shape;1768;p16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9" name="Google Shape;1769;p16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70" name="Google Shape;1770;p169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kind of leader </a:t>
            </a:r>
            <a:b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would you be?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74" name="Shape 1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5" name="Google Shape;1775;p170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Community Involvement in Social Change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76" name="Google Shape;1776;p170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4.7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77" name="Google Shape;1777;p17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8" name="Google Shape;1778;p17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9" name="Google Shape;1779;p17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83" name="Shape 1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4" name="Google Shape;1784;p171"/>
          <p:cNvPicPr preferRelativeResize="0"/>
          <p:nvPr/>
        </p:nvPicPr>
        <p:blipFill rotWithShape="1">
          <a:blip r:embed="rId4">
            <a:alphaModFix/>
          </a:blip>
          <a:srcRect b="0" l="0" r="1146" t="0"/>
          <a:stretch/>
        </p:blipFill>
        <p:spPr>
          <a:xfrm>
            <a:off x="682000" y="1391800"/>
            <a:ext cx="4367700" cy="29880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1785" name="Google Shape;1785;p17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86" name="Google Shape;1786;p17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7" name="Google Shape;1787;p171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8" name="Google Shape;1788;p17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9" name="Google Shape;1789;p17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90" name="Google Shape;1790;p171"/>
          <p:cNvSpPr txBox="1"/>
          <p:nvPr/>
        </p:nvSpPr>
        <p:spPr>
          <a:xfrm>
            <a:off x="5157325" y="1381138"/>
            <a:ext cx="4051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can communities create change?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91" name="Google Shape;1791;p171"/>
          <p:cNvSpPr txBox="1"/>
          <p:nvPr/>
        </p:nvSpPr>
        <p:spPr>
          <a:xfrm>
            <a:off x="721625" y="4487950"/>
            <a:ext cx="567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🏘 Community members gathering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92" name="Google Shape;1792;p171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1793" name="Google Shape;1793;p171"/>
          <p:cNvSpPr txBox="1"/>
          <p:nvPr/>
        </p:nvSpPr>
        <p:spPr>
          <a:xfrm rot="-5400000">
            <a:off x="-486850" y="3218250"/>
            <a:ext cx="1700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8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Jasper Kenzo Sundeen</a:t>
            </a:r>
            <a:endParaRPr sz="8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1" name="Google Shape;291;p28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2" name="Google Shape;292;p2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2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2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2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97" name="Shape 1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8" name="Google Shape;1798;p17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99" name="Google Shape;1799;p17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00" name="Google Shape;1800;p17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1" name="Google Shape;1801;p17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2" name="Google Shape;1802;p17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3" name="Google Shape;1803;p17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07" name="Shape 1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8" name="Google Shape;1808;p17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09" name="Google Shape;1809;p17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SS4CG2: Importance of First Amendment freedoms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ELAGSE4RI3: Explain events and ideas in historical texts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ELAGSE4RI6: Compare firsthand and secondhand accounts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10" name="Google Shape;1810;p17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1" name="Google Shape;1811;p17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2" name="Google Shape;1812;p17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3" name="Google Shape;1813;p17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17" name="Shape 1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8" name="Google Shape;1818;p17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19" name="Google Shape;1819;p17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Explore ways communities take action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successful community movements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Discuss importance of participation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20" name="Google Shape;1820;p17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1" name="Google Shape;1821;p17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2" name="Google Shape;1822;p17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3" name="Google Shape;1823;p17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27" name="Shape 1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8" name="Google Shape;1828;p17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29" name="Google Shape;1829;p17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Communities working together have historically brought about significant changes for social justice.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30" name="Google Shape;1830;p17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1" name="Google Shape;1831;p17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2" name="Google Shape;1832;p17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3" name="Google Shape;1833;p17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37" name="Shape 1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8" name="Google Shape;1838;p17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39" name="Google Shape;1839;p17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🏠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does community involvement shape social movements?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🤲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is working together important?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40" name="Google Shape;1840;p17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1" name="Google Shape;1841;p17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2" name="Google Shape;1842;p17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3" name="Google Shape;1843;p17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47" name="Shape 1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8" name="Google Shape;1848;p17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49" name="Google Shape;1849;p177"/>
          <p:cNvSpPr txBox="1"/>
          <p:nvPr/>
        </p:nvSpPr>
        <p:spPr>
          <a:xfrm>
            <a:off x="635000" y="1270000"/>
            <a:ext cx="79587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Civil Rights History Project Collection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🕰</a:t>
            </a: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Filipino Immigration to America Illustrated Timeline</a:t>
            </a:r>
            <a:endParaRPr sz="3000">
              <a:solidFill>
                <a:schemeClr val="dk1"/>
              </a:solidFill>
              <a:latin typeface="Noto Emoji"/>
              <a:ea typeface="Noto Emoji"/>
              <a:cs typeface="Noto Emoji"/>
              <a:sym typeface="Noto Emoji"/>
            </a:endParaRPr>
          </a:p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6"/>
              </a:rPr>
              <a:t>Farm Worker Movement Photo Gallery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🕰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7"/>
              </a:rPr>
              <a:t>Interactive Timeline Creator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50" name="Google Shape;1850;p17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1" name="Google Shape;1851;p177">
            <a:hlinkClick action="ppaction://hlinksldjump" r:id="rId8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2" name="Google Shape;1852;p17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3" name="Google Shape;1853;p17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57" name="Shape 1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8" name="Google Shape;1858;p17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59" name="Google Shape;1859;p17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🏘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community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involvement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activism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🌎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change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60" name="Google Shape;1860;p17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1" name="Google Shape;1861;p17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2" name="Google Shape;1862;p17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3" name="Google Shape;1863;p17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67" name="Shape 1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8" name="Google Shape;1868;p17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69" name="Google Shape;1869;p17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about successful community efforts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a community action plan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Brainstorm local issues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70" name="Google Shape;1870;p17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1" name="Google Shape;1871;p17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2" name="Google Shape;1872;p17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3" name="Google Shape;1873;p17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77" name="Shape 1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8" name="Google Shape;1878;p18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79" name="Google Shape;1879;p18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Action plan creation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Group presentations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Exit ticket responses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80" name="Google Shape;1880;p18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1" name="Google Shape;1881;p18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2" name="Google Shape;1882;p18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83" name="Google Shape;1883;p180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Why is communication important?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87" name="Shape 1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8" name="Google Shape;1888;p181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Creating a Social Action Plan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89" name="Google Shape;1889;p181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4.8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90" name="Google Shape;1890;p18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1" name="Google Shape;1891;p18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2" name="Google Shape;1892;p18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01" name="Google Shape;301;p29"/>
          <p:cNvSpPr txBox="1"/>
          <p:nvPr/>
        </p:nvSpPr>
        <p:spPr>
          <a:xfrm>
            <a:off x="914400" y="1028700"/>
            <a:ext cx="7772400" cy="53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SS3CG2a: Respecting rights of others and promoting common good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ELAGSE3RI3: Describe historical events using sequence and cause/effect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ELAGSE3RI6: Distinguish own point of view from the author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02" name="Google Shape;302;p2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2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2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2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96" name="Shape 1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7" name="Google Shape;1897;p182"/>
          <p:cNvPicPr preferRelativeResize="0"/>
          <p:nvPr/>
        </p:nvPicPr>
        <p:blipFill rotWithShape="1">
          <a:blip r:embed="rId4">
            <a:alphaModFix/>
          </a:blip>
          <a:srcRect b="-1564" l="0" r="0" t="0"/>
          <a:stretch/>
        </p:blipFill>
        <p:spPr>
          <a:xfrm>
            <a:off x="831900" y="1227875"/>
            <a:ext cx="3318600" cy="34119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1898" name="Google Shape;1898;p18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99" name="Google Shape;1899;p18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0" name="Google Shape;1900;p182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1" name="Google Shape;1901;p18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2" name="Google Shape;1902;p18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03" name="Google Shape;1903;p182"/>
          <p:cNvSpPr txBox="1"/>
          <p:nvPr/>
        </p:nvSpPr>
        <p:spPr>
          <a:xfrm>
            <a:off x="4932475" y="1334950"/>
            <a:ext cx="4051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issues do you care about?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04" name="Google Shape;1904;p182"/>
          <p:cNvSpPr txBox="1"/>
          <p:nvPr/>
        </p:nvSpPr>
        <p:spPr>
          <a:xfrm>
            <a:off x="1040350" y="4542900"/>
            <a:ext cx="3363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📝 Students writing goals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05" name="Google Shape;1905;p182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09" name="Shape 1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0" name="Google Shape;1910;p18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11" name="Google Shape;1911;p18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12" name="Google Shape;1912;p18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3" name="Google Shape;1913;p18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4" name="Google Shape;1914;p18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5" name="Google Shape;1915;p18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19" name="Shape 1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0" name="Google Shape;1920;p18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21" name="Google Shape;1921;p18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SS4CG2: Importance of First Amendment freedoms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ELAGSE4RI3: Explain events and ideas in historical texts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ELAGSE4RI6: Compare firsthand and secondhand accounts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22" name="Google Shape;1922;p18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3" name="Google Shape;1923;p18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4" name="Google Shape;1924;p18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5" name="Google Shape;1925;p18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29" name="Shape 1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0" name="Google Shape;1930;p18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31" name="Google Shape;1931;p18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Develop a personal action plan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Connect social movements to everyday actions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Present ideas for community change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32" name="Google Shape;1932;p18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3" name="Google Shape;1933;p18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4" name="Google Shape;1934;p18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5" name="Google Shape;1935;p18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39" name="Shape 1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0" name="Google Shape;1940;p18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41" name="Google Shape;1941;p18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Students will develop and present their own social action plans inspired by historical movements.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42" name="Google Shape;1942;p18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3" name="Google Shape;1943;p18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4" name="Google Shape;1944;p18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5" name="Google Shape;1945;p18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49" name="Shape 1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0" name="Google Shape;1950;p18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51" name="Google Shape;1951;p187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steps can we take to create change?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can small actions make a big impact?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52" name="Google Shape;1952;p18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3" name="Google Shape;1953;p18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4" name="Google Shape;1954;p18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5" name="Google Shape;1955;p187">
            <a:hlinkClick action="ppaction://hlinkshowjump?jump=previousslide"/>
          </p:cNvPr>
          <p:cNvSpPr/>
          <p:nvPr/>
        </p:nvSpPr>
        <p:spPr>
          <a:xfrm flipH="1">
            <a:off x="7371134" y="46913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6" name="Google Shape;1956;p187">
            <a:hlinkClick action="ppaction://hlinksldjump" r:id="rId5"/>
          </p:cNvPr>
          <p:cNvSpPr/>
          <p:nvPr/>
        </p:nvSpPr>
        <p:spPr>
          <a:xfrm>
            <a:off x="7990759" y="46490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7" name="Google Shape;1957;p187">
            <a:hlinkClick action="ppaction://hlinkshowjump?jump=nextslide"/>
          </p:cNvPr>
          <p:cNvSpPr/>
          <p:nvPr/>
        </p:nvSpPr>
        <p:spPr>
          <a:xfrm>
            <a:off x="8662114" y="46952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8" name="Google Shape;1958;p18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62" name="Shape 1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3" name="Google Shape;1963;p18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64" name="Google Shape;1964;p188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📋</a:t>
            </a: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Historical Labor Statistics Database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Farm Labor Statistics Archive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👷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6"/>
              </a:rPr>
              <a:t>Farm Worker Primary Source Collection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65" name="Google Shape;1965;p18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6" name="Google Shape;1966;p188">
            <a:hlinkClick action="ppaction://hlinksldjump" r:id="rId7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7" name="Google Shape;1967;p18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8" name="Google Shape;1968;p18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72" name="Shape 1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3" name="Google Shape;1973;p18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74" name="Google Shape;1974;p18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action plan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civic engagement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initiative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🚀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impact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75" name="Google Shape;1975;p18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6" name="Google Shape;1976;p18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7" name="Google Shape;1977;p18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8" name="Google Shape;1978;p18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82" name="Shape 1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3" name="Google Shape;1983;p19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84" name="Google Shape;1984;p19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Brainstorm issues students care about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Develop action steps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🖼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posters to share ideas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Present plans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85" name="Google Shape;1985;p19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6" name="Google Shape;1986;p19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7" name="Google Shape;1987;p19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8" name="Google Shape;1988;p19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92" name="Shape 1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3" name="Google Shape;1993;p19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94" name="Google Shape;1994;p191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Completed action plan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🖼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Poster creation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Exit ticket responses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95" name="Google Shape;1995;p19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6" name="Google Shape;1996;p19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7" name="Google Shape;1997;p19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98" name="Google Shape;1998;p191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can we do </a:t>
            </a:r>
            <a:b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to create change?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11" name="Google Shape;311;p30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Identify key events in Larry Itliong's life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Explain leadership growth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Discuss leadership qualities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12" name="Google Shape;312;p3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3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3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3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02" name="Shape 2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3" name="Google Shape;2003;p192"/>
          <p:cNvSpPr/>
          <p:nvPr/>
        </p:nvSpPr>
        <p:spPr>
          <a:xfrm>
            <a:off x="659425" y="1508975"/>
            <a:ext cx="8109000" cy="3030900"/>
          </a:xfrm>
          <a:prstGeom prst="roundRect">
            <a:avLst>
              <a:gd fmla="val 5797" name="adj"/>
            </a:avLst>
          </a:prstGeom>
          <a:solidFill>
            <a:srgbClr val="9E9E9E">
              <a:alpha val="0"/>
            </a:srgbClr>
          </a:solidFill>
          <a:ln cap="flat" cmpd="sng" w="38100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  <a:effectLst>
            <a:outerShdw blurRad="528638" rotWithShape="0" algn="bl" dir="17040000" dist="514350">
              <a:srgbClr val="8E7CC3">
                <a:alpha val="58999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4" name="Google Shape;2004;p192">
            <a:hlinkClick action="ppaction://hlinksldjump" r:id="rId4"/>
          </p:cNvPr>
          <p:cNvSpPr/>
          <p:nvPr/>
        </p:nvSpPr>
        <p:spPr>
          <a:xfrm>
            <a:off x="8110099" y="-241225"/>
            <a:ext cx="1421400" cy="1455000"/>
          </a:xfrm>
          <a:prstGeom prst="ellipse">
            <a:avLst/>
          </a:prstGeom>
          <a:solidFill>
            <a:srgbClr val="A4C2F4"/>
          </a:solidFill>
          <a:ln cap="flat" cmpd="sng" w="762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77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05" name="Google Shape;2005;p192"/>
          <p:cNvSpPr/>
          <p:nvPr/>
        </p:nvSpPr>
        <p:spPr>
          <a:xfrm rot="5400000">
            <a:off x="839056" y="953900"/>
            <a:ext cx="519600" cy="2243700"/>
          </a:xfrm>
          <a:prstGeom prst="round2SameRect">
            <a:avLst>
              <a:gd fmla="val 25253" name="adj1"/>
              <a:gd fmla="val 0" name="adj2"/>
            </a:avLst>
          </a:prstGeom>
          <a:solidFill>
            <a:srgbClr val="A4C2F4"/>
          </a:solidFill>
          <a:ln cap="flat" cmpd="sng" w="2857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  <a:effectLst>
            <a:outerShdw blurRad="128588" rotWithShape="0" algn="bl" dir="9000000" dist="180975">
              <a:srgbClr val="9900FF">
                <a:alpha val="3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6" name="Google Shape;2006;p192"/>
          <p:cNvSpPr txBox="1"/>
          <p:nvPr>
            <p:ph type="ctrTitle"/>
          </p:nvPr>
        </p:nvSpPr>
        <p:spPr>
          <a:xfrm>
            <a:off x="32208" y="1874481"/>
            <a:ext cx="2144100" cy="402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23825">
              <a:srgbClr val="98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2700">
                <a:solidFill>
                  <a:srgbClr val="4B0082"/>
                </a:solidFill>
                <a:latin typeface="Radio Canada Big SemiBold"/>
                <a:ea typeface="Radio Canada Big SemiBold"/>
                <a:cs typeface="Radio Canada Big SemiBold"/>
                <a:sym typeface="Radio Canada Big SemiBold"/>
              </a:rPr>
              <a:t>CONTENTS</a:t>
            </a:r>
            <a:endParaRPr sz="2700">
              <a:solidFill>
                <a:srgbClr val="4B0082"/>
              </a:solidFill>
              <a:latin typeface="Radio Canada Big SemiBold"/>
              <a:ea typeface="Radio Canada Big SemiBold"/>
              <a:cs typeface="Radio Canada Big SemiBold"/>
              <a:sym typeface="Radio Canada Big SemiBold"/>
            </a:endParaRPr>
          </a:p>
        </p:txBody>
      </p:sp>
      <p:sp>
        <p:nvSpPr>
          <p:cNvPr id="2007" name="Google Shape;2007;p192"/>
          <p:cNvSpPr txBox="1"/>
          <p:nvPr/>
        </p:nvSpPr>
        <p:spPr>
          <a:xfrm>
            <a:off x="7954195" y="-446513"/>
            <a:ext cx="1503000" cy="1985700"/>
          </a:xfrm>
          <a:prstGeom prst="rect">
            <a:avLst/>
          </a:prstGeom>
          <a:noFill/>
          <a:ln>
            <a:noFill/>
          </a:ln>
          <a:effectLst>
            <a:outerShdw blurRad="700088" rotWithShape="0" algn="bl" dir="16500000" dist="152400">
              <a:srgbClr val="9900FF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700">
                <a:solidFill>
                  <a:srgbClr val="D9D2E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5</a:t>
            </a:r>
            <a:endParaRPr sz="11700">
              <a:solidFill>
                <a:srgbClr val="D9D2E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8" name="Google Shape;2008;p192"/>
          <p:cNvSpPr/>
          <p:nvPr/>
        </p:nvSpPr>
        <p:spPr>
          <a:xfrm>
            <a:off x="5416803" y="2240599"/>
            <a:ext cx="249000" cy="249000"/>
          </a:xfrm>
          <a:prstGeom prst="ellipse">
            <a:avLst/>
          </a:prstGeom>
          <a:solidFill>
            <a:srgbClr val="A4BDF4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1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09" name="Google Shape;2009;p192"/>
          <p:cNvSpPr/>
          <p:nvPr/>
        </p:nvSpPr>
        <p:spPr>
          <a:xfrm>
            <a:off x="5416808" y="2502694"/>
            <a:ext cx="249000" cy="249000"/>
          </a:xfrm>
          <a:prstGeom prst="ellipse">
            <a:avLst/>
          </a:prstGeom>
          <a:solidFill>
            <a:srgbClr val="A4BDF4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2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10" name="Google Shape;2010;p192"/>
          <p:cNvSpPr/>
          <p:nvPr/>
        </p:nvSpPr>
        <p:spPr>
          <a:xfrm>
            <a:off x="5416792" y="3026882"/>
            <a:ext cx="249000" cy="249000"/>
          </a:xfrm>
          <a:prstGeom prst="ellipse">
            <a:avLst/>
          </a:prstGeom>
          <a:solidFill>
            <a:srgbClr val="A4BDF4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4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graphicFrame>
        <p:nvGraphicFramePr>
          <p:cNvPr id="2011" name="Google Shape;2011;p192"/>
          <p:cNvGraphicFramePr/>
          <p:nvPr/>
        </p:nvGraphicFramePr>
        <p:xfrm>
          <a:off x="5634200" y="2261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{0554E950-B127-4BD3-9435-9BE632BCA331}</a:tableStyleId>
              </a:tblPr>
              <a:tblGrid>
                <a:gridCol w="3157150"/>
              </a:tblGrid>
              <a:tr h="2482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A4C2F4"/>
                          </a:solidFill>
                          <a:uFill>
                            <a:noFill/>
                          </a:uFill>
                          <a:hlinkClick action="ppaction://hlinksldjump"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Civil Rights Context &amp; Filipino American History</a:t>
                      </a:r>
                      <a:endParaRPr sz="1100">
                        <a:solidFill>
                          <a:srgbClr val="A4C2F4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A4C2F4"/>
                          </a:solidFill>
                          <a:uFill>
                            <a:noFill/>
                          </a:uFill>
                          <a:hlinkClick action="ppaction://hlinksldjump"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Labor Conditions and Worker Rights</a:t>
                      </a:r>
                      <a:endParaRPr sz="1100">
                        <a:solidFill>
                          <a:srgbClr val="A4C2F4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A4C2F4"/>
                          </a:solidFill>
                          <a:uFill>
                            <a:noFill/>
                          </a:uFill>
                          <a:hlinkClick action="ppaction://hlinksldjump"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Movement Building and Organization</a:t>
                      </a:r>
                      <a:endParaRPr sz="1100">
                        <a:solidFill>
                          <a:srgbClr val="A4C2F4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A4C2F4"/>
                          </a:solidFill>
                          <a:uFill>
                            <a:noFill/>
                          </a:uFill>
                          <a:hlinkClick action="ppaction://hlinksldjump"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Building Cross-Cultural Coalitions</a:t>
                      </a:r>
                      <a:endParaRPr sz="1100">
                        <a:solidFill>
                          <a:srgbClr val="A4C2F4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A4C2F4"/>
                          </a:solidFill>
                          <a:uFill>
                            <a:noFill/>
                          </a:uFill>
                          <a:hlinkClick action="ppaction://hlinksldjump"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Leadership in Social Movements</a:t>
                      </a:r>
                      <a:endParaRPr sz="1100">
                        <a:solidFill>
                          <a:srgbClr val="A4C2F4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A4C2F4"/>
                          </a:solidFill>
                          <a:uFill>
                            <a:noFill/>
                          </a:uFill>
                          <a:hlinkClick action="ppaction://hlinksldjump"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Sustaining Change and Community Impact</a:t>
                      </a:r>
                      <a:r>
                        <a:rPr lang="en-US" sz="1100">
                          <a:solidFill>
                            <a:srgbClr val="A4C2F4"/>
                          </a:solidFill>
                        </a:rPr>
                        <a:t> * </a:t>
                      </a:r>
                      <a:endParaRPr sz="1100">
                        <a:solidFill>
                          <a:srgbClr val="A4C2F4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A4C2F4"/>
                          </a:solidFill>
                          <a:uFill>
                            <a:noFill/>
                          </a:uFill>
                          <a:hlinkClick action="ppaction://hlinksldjump"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Policy Reform and Legislative Change</a:t>
                      </a:r>
                      <a:endParaRPr sz="1100">
                        <a:solidFill>
                          <a:srgbClr val="A4C2F4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A4C2F4"/>
                          </a:solidFill>
                          <a:uFill>
                            <a:noFill/>
                          </a:uFill>
                          <a:hlinkClick action="ppaction://hlinksldjump"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Implementing Social Change</a:t>
                      </a:r>
                      <a:endParaRPr sz="1100">
                        <a:solidFill>
                          <a:srgbClr val="A4C2F4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012" name="Google Shape;2012;p192"/>
          <p:cNvSpPr txBox="1"/>
          <p:nvPr/>
        </p:nvSpPr>
        <p:spPr>
          <a:xfrm>
            <a:off x="4607900" y="1673418"/>
            <a:ext cx="4194000" cy="519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E06666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lang="en-US" sz="2900">
                <a:solidFill>
                  <a:srgbClr val="CFE2F3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  <a:t>Lessons</a:t>
            </a:r>
            <a:endParaRPr sz="2900">
              <a:solidFill>
                <a:srgbClr val="CFE2F3"/>
              </a:solidFill>
              <a:latin typeface="Radio Canada Big Medium"/>
              <a:ea typeface="Radio Canada Big Medium"/>
              <a:cs typeface="Radio Canada Big Medium"/>
              <a:sym typeface="Radio Canada Big Medium"/>
            </a:endParaRPr>
          </a:p>
        </p:txBody>
      </p:sp>
      <p:sp>
        <p:nvSpPr>
          <p:cNvPr id="2013" name="Google Shape;2013;p192"/>
          <p:cNvSpPr txBox="1"/>
          <p:nvPr/>
        </p:nvSpPr>
        <p:spPr>
          <a:xfrm>
            <a:off x="833525" y="2520025"/>
            <a:ext cx="2869800" cy="184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9900FF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Fifth graders will explore the intersection of </a:t>
            </a:r>
            <a:r>
              <a:rPr lang="en-US" sz="1200">
                <a:solidFill>
                  <a:srgbClr val="6FA8DC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b="1" lang="en-US" sz="1200">
                <a:solidFill>
                  <a:srgbClr val="6FA8DC"/>
                </a:solidFill>
                <a:latin typeface="Calibri"/>
                <a:ea typeface="Calibri"/>
                <a:cs typeface="Calibri"/>
                <a:sym typeface="Calibri"/>
              </a:rPr>
              <a:t>ivil rights and labor movements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during 1950-1975, analyzing how Filipino American organizers catalyzed </a:t>
            </a:r>
            <a:r>
              <a:rPr b="1" lang="en-US" sz="1200">
                <a:solidFill>
                  <a:srgbClr val="6FA8DC"/>
                </a:solidFill>
                <a:latin typeface="Calibri"/>
                <a:ea typeface="Calibri"/>
                <a:cs typeface="Calibri"/>
                <a:sym typeface="Calibri"/>
              </a:rPr>
              <a:t>social change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 Through critical examination of primary sources, students investigate </a:t>
            </a:r>
            <a:r>
              <a:rPr b="1" lang="en-US" sz="1200">
                <a:solidFill>
                  <a:srgbClr val="6FA8DC"/>
                </a:solidFill>
                <a:latin typeface="Calibri"/>
                <a:ea typeface="Calibri"/>
                <a:cs typeface="Calibri"/>
                <a:sym typeface="Calibri"/>
              </a:rPr>
              <a:t>coalition building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, media influence, and </a:t>
            </a:r>
            <a:r>
              <a:rPr b="1" lang="en-US" sz="1200">
                <a:solidFill>
                  <a:srgbClr val="6FA8DC"/>
                </a:solidFill>
                <a:latin typeface="Calibri"/>
                <a:ea typeface="Calibri"/>
                <a:cs typeface="Calibri"/>
                <a:sym typeface="Calibri"/>
              </a:rPr>
              <a:t>policy reform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while connecting historical struggles to contemporary labor issues.</a:t>
            </a:r>
            <a:endParaRPr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4" name="Google Shape;2014;p192"/>
          <p:cNvSpPr/>
          <p:nvPr/>
        </p:nvSpPr>
        <p:spPr>
          <a:xfrm>
            <a:off x="5416803" y="3288976"/>
            <a:ext cx="249000" cy="249000"/>
          </a:xfrm>
          <a:prstGeom prst="ellipse">
            <a:avLst/>
          </a:prstGeom>
          <a:solidFill>
            <a:srgbClr val="A4BDF4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5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15" name="Google Shape;2015;p192"/>
          <p:cNvSpPr/>
          <p:nvPr/>
        </p:nvSpPr>
        <p:spPr>
          <a:xfrm>
            <a:off x="5416808" y="3551071"/>
            <a:ext cx="249000" cy="249000"/>
          </a:xfrm>
          <a:prstGeom prst="ellipse">
            <a:avLst/>
          </a:prstGeom>
          <a:solidFill>
            <a:srgbClr val="A4BDF4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6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16" name="Google Shape;2016;p192"/>
          <p:cNvSpPr/>
          <p:nvPr/>
        </p:nvSpPr>
        <p:spPr>
          <a:xfrm>
            <a:off x="5416812" y="3813165"/>
            <a:ext cx="249000" cy="249000"/>
          </a:xfrm>
          <a:prstGeom prst="ellipse">
            <a:avLst/>
          </a:prstGeom>
          <a:solidFill>
            <a:srgbClr val="A4BDF4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7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17" name="Google Shape;2017;p192"/>
          <p:cNvSpPr/>
          <p:nvPr/>
        </p:nvSpPr>
        <p:spPr>
          <a:xfrm>
            <a:off x="5416792" y="4075259"/>
            <a:ext cx="249000" cy="249000"/>
          </a:xfrm>
          <a:prstGeom prst="ellipse">
            <a:avLst/>
          </a:prstGeom>
          <a:solidFill>
            <a:srgbClr val="A4BDF4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8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18" name="Google Shape;2018;p192"/>
          <p:cNvSpPr/>
          <p:nvPr/>
        </p:nvSpPr>
        <p:spPr>
          <a:xfrm>
            <a:off x="5416792" y="2764788"/>
            <a:ext cx="249000" cy="249000"/>
          </a:xfrm>
          <a:prstGeom prst="ellipse">
            <a:avLst/>
          </a:prstGeom>
          <a:solidFill>
            <a:srgbClr val="A4BDF4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3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19" name="Google Shape;2019;p192"/>
          <p:cNvSpPr txBox="1"/>
          <p:nvPr/>
        </p:nvSpPr>
        <p:spPr>
          <a:xfrm>
            <a:off x="63605" y="324810"/>
            <a:ext cx="7772400" cy="1102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9900FF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700">
                <a:solidFill>
                  <a:srgbClr val="D9D2E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Harvesting Hope: </a:t>
            </a:r>
            <a:br>
              <a:rPr lang="en-US" sz="375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lang="en-US" sz="3459">
                <a:solidFill>
                  <a:srgbClr val="FFE59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Larry Itliong's Farmworker Movement</a:t>
            </a:r>
            <a:r>
              <a:rPr lang="en-US" sz="345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US" sz="375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759">
              <a:solidFill>
                <a:srgbClr val="D9D2E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0" name="Google Shape;2020;p192"/>
          <p:cNvSpPr/>
          <p:nvPr/>
        </p:nvSpPr>
        <p:spPr>
          <a:xfrm rot="5400000">
            <a:off x="8418258" y="2556088"/>
            <a:ext cx="385375" cy="1119850"/>
          </a:xfrm>
          <a:prstGeom prst="flowChartOffpageConnector">
            <a:avLst/>
          </a:prstGeom>
          <a:solidFill>
            <a:srgbClr val="00FFFF"/>
          </a:solidFill>
          <a:ln cap="flat" cmpd="sng" w="28575">
            <a:solidFill>
              <a:srgbClr val="6D9EEB"/>
            </a:solidFill>
            <a:prstDash val="solid"/>
            <a:round/>
            <a:headEnd len="sm" w="sm" type="none"/>
            <a:tailEnd len="sm" w="sm" type="none"/>
          </a:ln>
          <a:effectLst>
            <a:outerShdw blurRad="128588" rotWithShape="0" algn="bl" dir="9000000" dist="180975">
              <a:srgbClr val="9900FF">
                <a:alpha val="3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1" name="Google Shape;2021;p192"/>
          <p:cNvSpPr txBox="1"/>
          <p:nvPr/>
        </p:nvSpPr>
        <p:spPr>
          <a:xfrm>
            <a:off x="8110100" y="2930444"/>
            <a:ext cx="1060800" cy="3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 on a title </a:t>
            </a:r>
            <a:br>
              <a:rPr lang="en-US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to see daily lesson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2" name="Google Shape;2022;p192"/>
          <p:cNvSpPr/>
          <p:nvPr/>
        </p:nvSpPr>
        <p:spPr>
          <a:xfrm rot="-1008727">
            <a:off x="7898722" y="3888254"/>
            <a:ext cx="1152353" cy="249131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Calibri"/>
                <a:ea typeface="Calibri"/>
                <a:cs typeface="Calibri"/>
                <a:sym typeface="Calibri"/>
              </a:rPr>
              <a:t>* restructure needed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3" name="Google Shape;2023;p192">
            <a:hlinkClick action="ppaction://hlinkshowjump?jump=firstslide"/>
          </p:cNvPr>
          <p:cNvSpPr/>
          <p:nvPr/>
        </p:nvSpPr>
        <p:spPr>
          <a:xfrm>
            <a:off x="7068049" y="4389821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FFFF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4" name="Google Shape;2024;p192">
            <a:hlinkClick action="ppaction://hlinkshowjump?jump=nextslide"/>
          </p:cNvPr>
          <p:cNvSpPr/>
          <p:nvPr/>
        </p:nvSpPr>
        <p:spPr>
          <a:xfrm>
            <a:off x="7739404" y="4436055"/>
            <a:ext cx="411300" cy="216000"/>
          </a:xfrm>
          <a:prstGeom prst="chevron">
            <a:avLst>
              <a:gd fmla="val 50000" name="adj"/>
            </a:avLst>
          </a:prstGeom>
          <a:solidFill>
            <a:srgbClr val="8E7CC3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5" name="Google Shape;2025;p192"/>
          <p:cNvSpPr txBox="1"/>
          <p:nvPr/>
        </p:nvSpPr>
        <p:spPr>
          <a:xfrm>
            <a:off x="7104662" y="4613152"/>
            <a:ext cx="1119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rPr>
              <a:t>Home	        Next</a:t>
            </a:r>
            <a:endParaRPr sz="800">
              <a:solidFill>
                <a:srgbClr val="00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29" name="Shape 2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0" name="Google Shape;2030;p193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Civil Rights Context and Filipino American History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31" name="Google Shape;2031;p193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5.1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32" name="Google Shape;2032;p19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3" name="Google Shape;2033;p19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4" name="Google Shape;2034;p19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38" name="Shape 2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9" name="Google Shape;2039;p194"/>
          <p:cNvPicPr preferRelativeResize="0"/>
          <p:nvPr/>
        </p:nvPicPr>
        <p:blipFill rotWithShape="1">
          <a:blip r:embed="rId4">
            <a:alphaModFix/>
          </a:blip>
          <a:srcRect b="13836" l="0" r="0" t="13836"/>
          <a:stretch/>
        </p:blipFill>
        <p:spPr>
          <a:xfrm>
            <a:off x="415538" y="1274500"/>
            <a:ext cx="4360200" cy="32226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2040" name="Google Shape;2040;p19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41" name="Google Shape;2041;p19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2" name="Google Shape;2042;p194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3" name="Google Shape;2043;p19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4" name="Google Shape;2044;p19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45" name="Google Shape;2045;p194"/>
          <p:cNvSpPr txBox="1"/>
          <p:nvPr/>
        </p:nvSpPr>
        <p:spPr>
          <a:xfrm>
            <a:off x="4932475" y="1334950"/>
            <a:ext cx="4051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did different groups fight for their rights?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46" name="Google Shape;2046;p194"/>
          <p:cNvSpPr txBox="1"/>
          <p:nvPr/>
        </p:nvSpPr>
        <p:spPr>
          <a:xfrm>
            <a:off x="834225" y="4538900"/>
            <a:ext cx="3400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🗽 Civil rights march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47" name="Google Shape;2047;p194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2048" name="Google Shape;2048;p194"/>
          <p:cNvSpPr txBox="1"/>
          <p:nvPr/>
        </p:nvSpPr>
        <p:spPr>
          <a:xfrm rot="-5400000">
            <a:off x="-1195600" y="2720700"/>
            <a:ext cx="2899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</a:t>
            </a:r>
            <a:r>
              <a:rPr lang="en-US" sz="9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DigitalNC | Lucy R. Penegar Collection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52" name="Shape 2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Google Shape;2053;p19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54" name="Google Shape;2054;p19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55" name="Google Shape;2055;p19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6" name="Google Shape;2056;p19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7" name="Google Shape;2057;p19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8" name="Google Shape;2058;p19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62" name="Shape 2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3" name="Google Shape;2063;p19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64" name="Google Shape;2064;p19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SS5H6b: Explain key events and people of the Civil Rights movement (1950-1975)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ELAGSE5RI3: Analyze relationships between individuals/events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ELAGSE5RI6: Analyze multiple accounts of the same event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65" name="Google Shape;2065;p19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6" name="Google Shape;2066;p19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7" name="Google Shape;2067;p19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8" name="Google Shape;2068;p19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72" name="Shape 2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Google Shape;2073;p19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74" name="Google Shape;2074;p197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Filipino American immigration within the civil rights context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Compare parallel civil rights movements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Evaluate the impact of immigration policies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75" name="Google Shape;2075;p19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6" name="Google Shape;2076;p19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7" name="Google Shape;2077;p19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8" name="Google Shape;2078;p19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82" name="Shape 2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Google Shape;2083;p19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84" name="Google Shape;2084;p19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Post-1965, Filipino Americans faced discriminatory policies and labor exploitation paralleling other civil rights struggles.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85" name="Google Shape;2085;p19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6" name="Google Shape;2086;p19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7" name="Google Shape;2087;p19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8" name="Google Shape;2088;p19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92" name="Shape 2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3" name="Google Shape;2093;p19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94" name="Google Shape;2094;p19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did different civil rights movements connect?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🤔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did multiple movements emerge?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impact did immigration have?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95" name="Google Shape;2095;p19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6" name="Google Shape;2096;p19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7" name="Google Shape;2097;p19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8" name="Google Shape;2098;p19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02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p20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04" name="Google Shape;2104;p200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🚶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Movement Planning Documents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05" name="Google Shape;2105;p20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6" name="Google Shape;2106;p200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7" name="Google Shape;2107;p20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8" name="Google Shape;2108;p20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12" name="Shape 2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3" name="Google Shape;2113;p20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14" name="Google Shape;2114;p201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civil rights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immigration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discrimination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legislation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15" name="Google Shape;2115;p20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6" name="Google Shape;2116;p20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7" name="Google Shape;2117;p20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8" name="Google Shape;2118;p20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21" name="Google Shape;321;p31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Larry Itliong overcame struggles and became a leader for farm workers.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22" name="Google Shape;322;p3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3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3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3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22" name="Shape 2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3" name="Google Shape;2123;p20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24" name="Google Shape;2124;p20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📅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Study timeline of civil rights events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about Filipino immigration waves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parallel timelines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discussion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25" name="Google Shape;2125;p20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6" name="Google Shape;2126;p20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7" name="Google Shape;2127;p20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8" name="Google Shape;2128;p20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32" name="Shape 2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3" name="Google Shape;2133;p20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34" name="Google Shape;2134;p20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📅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Timeline creation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Cause-effect analysis chart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Written paragraph comparison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35" name="Google Shape;2135;p20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6" name="Google Shape;2136;p20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7" name="Google Shape;2137;p20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41" name="Shape 2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2" name="Google Shape;2142;p204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Labor Conditions and Worker Rights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43" name="Google Shape;2143;p204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5.2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44" name="Google Shape;2144;p20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5" name="Google Shape;2145;p20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6" name="Google Shape;2146;p20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50" name="Shape 2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" name="Google Shape;2151;p205"/>
          <p:cNvPicPr preferRelativeResize="0"/>
          <p:nvPr/>
        </p:nvPicPr>
        <p:blipFill rotWithShape="1">
          <a:blip r:embed="rId4">
            <a:alphaModFix/>
          </a:blip>
          <a:srcRect b="0" l="4898" r="4898" t="0"/>
          <a:stretch/>
        </p:blipFill>
        <p:spPr>
          <a:xfrm>
            <a:off x="3027550" y="1227875"/>
            <a:ext cx="2691900" cy="25116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2152" name="Google Shape;2152;p20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53" name="Google Shape;2153;p20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4" name="Google Shape;2154;p205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5" name="Google Shape;2155;p20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6" name="Google Shape;2156;p20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57" name="Google Shape;2157;p205"/>
          <p:cNvSpPr txBox="1"/>
          <p:nvPr/>
        </p:nvSpPr>
        <p:spPr>
          <a:xfrm>
            <a:off x="5846975" y="1311413"/>
            <a:ext cx="31548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struggles did they face?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58" name="Google Shape;2158;p205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pic>
        <p:nvPicPr>
          <p:cNvPr id="2159" name="Google Shape;2159;p205"/>
          <p:cNvPicPr preferRelativeResize="0"/>
          <p:nvPr/>
        </p:nvPicPr>
        <p:blipFill rotWithShape="1">
          <a:blip r:embed="rId7">
            <a:alphaModFix/>
          </a:blip>
          <a:srcRect b="0" l="12080" r="12081" t="0"/>
          <a:stretch/>
        </p:blipFill>
        <p:spPr>
          <a:xfrm>
            <a:off x="340623" y="2016850"/>
            <a:ext cx="3519300" cy="26010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2160" name="Google Shape;2160;p205"/>
          <p:cNvSpPr txBox="1"/>
          <p:nvPr/>
        </p:nvSpPr>
        <p:spPr>
          <a:xfrm rot="-5400000">
            <a:off x="-740800" y="3016225"/>
            <a:ext cx="19896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Marjory Collins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61" name="Google Shape;2161;p205"/>
          <p:cNvSpPr txBox="1"/>
          <p:nvPr/>
        </p:nvSpPr>
        <p:spPr>
          <a:xfrm>
            <a:off x="852975" y="4542900"/>
            <a:ext cx="3831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🚜 Farm workers in fields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65" name="Shape 2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6" name="Google Shape;2166;p20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67" name="Google Shape;2167;p20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68" name="Google Shape;2168;p20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9" name="Google Shape;2169;p20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0" name="Google Shape;2170;p20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1" name="Google Shape;2171;p20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75" name="Shape 2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6" name="Google Shape;2176;p20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77" name="Google Shape;2177;p207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SS5H6b: Explain key events and people of the Civil Rights movement (1950-1975)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ELAGSE5RI3: Analyze relationships between individuals/events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ELAGSE5RI6: Analyze multiple accounts of the same event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78" name="Google Shape;2178;p20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9" name="Google Shape;2179;p20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0" name="Google Shape;2180;p20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1" name="Google Shape;2181;p20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85" name="Shape 2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6" name="Google Shape;2186;p20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87" name="Google Shape;2187;p20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systematic labor unfair treatment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Evaluate economic justice issues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Compare different approaches to worker rights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88" name="Google Shape;2188;p20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9" name="Google Shape;2189;p20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0" name="Google Shape;2190;p20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1" name="Google Shape;2191;p20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95" name="Shape 2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6" name="Google Shape;2196;p20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97" name="Google Shape;2197;p20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Workers faced unsafe conditions and low wages, leading to organized efforts for reform.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98" name="Google Shape;2198;p20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9" name="Google Shape;2199;p20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0" name="Google Shape;2200;p20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1" name="Google Shape;2201;p20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05" name="Shape 2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6" name="Google Shape;2206;p21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07" name="Google Shape;2207;p21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were workers systematically exploited?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did conditions persist?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makes reforms effective?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08" name="Google Shape;2208;p21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9" name="Google Shape;2209;p21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0" name="Google Shape;2210;p21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1" name="Google Shape;2211;p21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15" name="Shape 2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6" name="Google Shape;2216;p21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17" name="Google Shape;2217;p211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👷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Farm Worker Movement Media Archive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18" name="Google Shape;2218;p21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9" name="Google Shape;2219;p211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0" name="Google Shape;2220;p21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1" name="Google Shape;2221;p21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4"/>
          <p:cNvSpPr/>
          <p:nvPr/>
        </p:nvSpPr>
        <p:spPr>
          <a:xfrm>
            <a:off x="841248" y="1504775"/>
            <a:ext cx="7878000" cy="3030900"/>
          </a:xfrm>
          <a:prstGeom prst="roundRect">
            <a:avLst>
              <a:gd fmla="val 5797" name="adj"/>
            </a:avLst>
          </a:prstGeom>
          <a:solidFill>
            <a:srgbClr val="9E9E9E">
              <a:alpha val="0"/>
            </a:srgbClr>
          </a:solidFill>
          <a:ln cap="flat" cmpd="sng" w="38100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  <a:effectLst>
            <a:outerShdw blurRad="528638" rotWithShape="0" algn="bl" dir="17040000" dist="514350">
              <a:srgbClr val="8E7CC3">
                <a:alpha val="58999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4">
            <a:hlinkClick action="ppaction://hlinksldjump" r:id="rId4"/>
          </p:cNvPr>
          <p:cNvSpPr/>
          <p:nvPr/>
        </p:nvSpPr>
        <p:spPr>
          <a:xfrm>
            <a:off x="8110099" y="-241225"/>
            <a:ext cx="1421400" cy="1455000"/>
          </a:xfrm>
          <a:prstGeom prst="ellipse">
            <a:avLst/>
          </a:prstGeom>
          <a:solidFill>
            <a:srgbClr val="93C47D"/>
          </a:solidFill>
          <a:ln cap="flat" cmpd="sng" w="762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77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28" name="Google Shape;128;p14"/>
          <p:cNvSpPr/>
          <p:nvPr/>
        </p:nvSpPr>
        <p:spPr>
          <a:xfrm rot="5400000">
            <a:off x="839056" y="953900"/>
            <a:ext cx="519600" cy="2243700"/>
          </a:xfrm>
          <a:prstGeom prst="round2SameRect">
            <a:avLst>
              <a:gd fmla="val 25253" name="adj1"/>
              <a:gd fmla="val 0" name="adj2"/>
            </a:avLst>
          </a:prstGeom>
          <a:solidFill>
            <a:srgbClr val="93C47D"/>
          </a:solidFill>
          <a:ln cap="flat" cmpd="sng" w="1905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  <a:effectLst>
            <a:outerShdw blurRad="128588" rotWithShape="0" algn="bl" dir="9000000" dist="180975">
              <a:srgbClr val="9900FF">
                <a:alpha val="3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14"/>
          <p:cNvSpPr txBox="1"/>
          <p:nvPr>
            <p:ph type="ctrTitle"/>
          </p:nvPr>
        </p:nvSpPr>
        <p:spPr>
          <a:xfrm>
            <a:off x="32208" y="1874481"/>
            <a:ext cx="2144100" cy="402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23825">
              <a:srgbClr val="98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2700">
                <a:solidFill>
                  <a:srgbClr val="4B0082"/>
                </a:solidFill>
                <a:latin typeface="Radio Canada Big SemiBold"/>
                <a:ea typeface="Radio Canada Big SemiBold"/>
                <a:cs typeface="Radio Canada Big SemiBold"/>
                <a:sym typeface="Radio Canada Big SemiBold"/>
              </a:rPr>
              <a:t>CONTENTS</a:t>
            </a:r>
            <a:endParaRPr sz="2700">
              <a:solidFill>
                <a:srgbClr val="4B0082"/>
              </a:solidFill>
              <a:latin typeface="Radio Canada Big SemiBold"/>
              <a:ea typeface="Radio Canada Big SemiBold"/>
              <a:cs typeface="Radio Canada Big SemiBold"/>
              <a:sym typeface="Radio Canada Big SemiBold"/>
            </a:endParaRPr>
          </a:p>
        </p:txBody>
      </p:sp>
      <p:sp>
        <p:nvSpPr>
          <p:cNvPr id="130" name="Google Shape;130;p14"/>
          <p:cNvSpPr txBox="1"/>
          <p:nvPr/>
        </p:nvSpPr>
        <p:spPr>
          <a:xfrm>
            <a:off x="7977089" y="-446513"/>
            <a:ext cx="1503000" cy="1985700"/>
          </a:xfrm>
          <a:prstGeom prst="rect">
            <a:avLst/>
          </a:prstGeom>
          <a:noFill/>
          <a:ln>
            <a:noFill/>
          </a:ln>
          <a:effectLst>
            <a:outerShdw blurRad="700088" rotWithShape="0" algn="bl" dir="16500000" dist="152400">
              <a:srgbClr val="9900FF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1700">
                <a:solidFill>
                  <a:srgbClr val="D9D2E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3</a:t>
            </a:r>
            <a:endParaRPr sz="11700">
              <a:solidFill>
                <a:srgbClr val="D9D2E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14"/>
          <p:cNvSpPr/>
          <p:nvPr/>
        </p:nvSpPr>
        <p:spPr>
          <a:xfrm>
            <a:off x="5709880" y="2235324"/>
            <a:ext cx="249000" cy="249000"/>
          </a:xfrm>
          <a:prstGeom prst="ellipse">
            <a:avLst/>
          </a:prstGeom>
          <a:solidFill>
            <a:srgbClr val="93C47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1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2" name="Google Shape;132;p14"/>
          <p:cNvSpPr/>
          <p:nvPr/>
        </p:nvSpPr>
        <p:spPr>
          <a:xfrm>
            <a:off x="5709885" y="2497418"/>
            <a:ext cx="249000" cy="249000"/>
          </a:xfrm>
          <a:prstGeom prst="ellipse">
            <a:avLst/>
          </a:prstGeom>
          <a:solidFill>
            <a:srgbClr val="93C47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2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3" name="Google Shape;133;p14"/>
          <p:cNvSpPr/>
          <p:nvPr/>
        </p:nvSpPr>
        <p:spPr>
          <a:xfrm>
            <a:off x="5709868" y="3021607"/>
            <a:ext cx="249000" cy="249000"/>
          </a:xfrm>
          <a:prstGeom prst="ellipse">
            <a:avLst/>
          </a:prstGeom>
          <a:solidFill>
            <a:srgbClr val="93C47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4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graphicFrame>
        <p:nvGraphicFramePr>
          <p:cNvPr id="134" name="Google Shape;134;p14"/>
          <p:cNvGraphicFramePr/>
          <p:nvPr/>
        </p:nvGraphicFramePr>
        <p:xfrm>
          <a:off x="5958905" y="2261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{0554E950-B127-4BD3-9435-9BE632BCA331}</a:tableStyleId>
              </a:tblPr>
              <a:tblGrid>
                <a:gridCol w="2701725"/>
              </a:tblGrid>
              <a:tr h="2482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D9EAD3"/>
                          </a:solidFill>
                          <a:uFill>
                            <a:noFill/>
                          </a:uFill>
                          <a:hlinkClick action="ppaction://hlinksldjump"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Understanding Filipino-American Roots</a:t>
                      </a:r>
                      <a:endParaRPr sz="1100">
                        <a:solidFill>
                          <a:srgbClr val="D9EAD3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D9EAD3"/>
                          </a:solidFill>
                          <a:uFill>
                            <a:noFill/>
                          </a:uFill>
                          <a:hlinkClick action="ppaction://hlinksldjump"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Larry Itliong's Early Life and Leadership</a:t>
                      </a:r>
                      <a:endParaRPr sz="1100">
                        <a:solidFill>
                          <a:srgbClr val="D9EAD3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D9EAD3"/>
                          </a:solidFill>
                          <a:uFill>
                            <a:noFill/>
                          </a:uFill>
                          <a:hlinkClick action="ppaction://hlinksldjump"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Farm Worker Conditions and Rights</a:t>
                      </a:r>
                      <a:endParaRPr sz="1100">
                        <a:solidFill>
                          <a:srgbClr val="D9EAD3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D9EAD3"/>
                          </a:solidFill>
                          <a:uFill>
                            <a:noFill/>
                          </a:uFill>
                          <a:hlinkClick action="ppaction://hlinksldjump"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Building Community and Solidarity</a:t>
                      </a:r>
                      <a:endParaRPr sz="1100">
                        <a:solidFill>
                          <a:srgbClr val="D9EAD3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D9EAD3"/>
                          </a:solidFill>
                          <a:uFill>
                            <a:noFill/>
                          </a:uFill>
                          <a:hlinkClick action="ppaction://hlinksldjump"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Power of Working Together</a:t>
                      </a:r>
                      <a:endParaRPr sz="1100">
                        <a:solidFill>
                          <a:srgbClr val="D9EAD3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D9EAD3"/>
                          </a:solidFill>
                          <a:uFill>
                            <a:noFill/>
                          </a:uFill>
                          <a:hlinkClick action="ppaction://hlinksldjump"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Comparing Leaders and Styles</a:t>
                      </a:r>
                      <a:endParaRPr sz="1100">
                        <a:solidFill>
                          <a:srgbClr val="D9EAD3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D9EAD3"/>
                          </a:solidFill>
                          <a:uFill>
                            <a:noFill/>
                          </a:uFill>
                          <a:hlinkClick action="ppaction://hlinksldjump"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Building Cross-Cultural Solidarity</a:t>
                      </a:r>
                      <a:endParaRPr sz="1100">
                        <a:solidFill>
                          <a:srgbClr val="D9EAD3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D9EAD3"/>
                          </a:solidFill>
                          <a:uFill>
                            <a:noFill/>
                          </a:uFill>
                          <a:hlinkClick action="ppaction://hlinksldjump"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Creating Lasting Change</a:t>
                      </a:r>
                      <a:endParaRPr sz="1100">
                        <a:solidFill>
                          <a:srgbClr val="D9EAD3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35" name="Google Shape;135;p14"/>
          <p:cNvSpPr txBox="1"/>
          <p:nvPr/>
        </p:nvSpPr>
        <p:spPr>
          <a:xfrm>
            <a:off x="4607900" y="1673418"/>
            <a:ext cx="4194000" cy="519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E06666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lang="en-US" sz="2900">
                <a:solidFill>
                  <a:srgbClr val="CFE2F3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  <a:t>Lessons</a:t>
            </a:r>
            <a:endParaRPr sz="2900">
              <a:solidFill>
                <a:srgbClr val="CFE2F3"/>
              </a:solidFill>
              <a:latin typeface="Radio Canada Big Medium"/>
              <a:ea typeface="Radio Canada Big Medium"/>
              <a:cs typeface="Radio Canada Big Medium"/>
              <a:sym typeface="Radio Canada Big Medium"/>
            </a:endParaRPr>
          </a:p>
        </p:txBody>
      </p:sp>
      <p:sp>
        <p:nvSpPr>
          <p:cNvPr id="136" name="Google Shape;136;p14"/>
          <p:cNvSpPr txBox="1"/>
          <p:nvPr/>
        </p:nvSpPr>
        <p:spPr>
          <a:xfrm>
            <a:off x="1128925" y="2484325"/>
            <a:ext cx="2701800" cy="20319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9900FF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 this Third Grade unit on Filipino-American labor history, </a:t>
            </a:r>
            <a:b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learners will analyze leadership styles, examine </a:t>
            </a:r>
            <a:r>
              <a:rPr b="1" lang="en-US" sz="1200">
                <a:solidFill>
                  <a:srgbClr val="B6D7A8"/>
                </a:solidFill>
                <a:latin typeface="Calibri"/>
                <a:ea typeface="Calibri"/>
                <a:cs typeface="Calibri"/>
                <a:sym typeface="Calibri"/>
              </a:rPr>
              <a:t>cross-cultural solidarity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, and evaluate how </a:t>
            </a:r>
            <a:r>
              <a:rPr b="1" lang="en-US" sz="1200">
                <a:solidFill>
                  <a:srgbClr val="B6D7A8"/>
                </a:solidFill>
                <a:latin typeface="Calibri"/>
                <a:ea typeface="Calibri"/>
                <a:cs typeface="Calibri"/>
                <a:sym typeface="Calibri"/>
              </a:rPr>
              <a:t>collective action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creates positive change. Through engaging </a:t>
            </a:r>
            <a:b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with </a:t>
            </a:r>
            <a:r>
              <a:rPr b="1" lang="en-US" sz="1200">
                <a:solidFill>
                  <a:srgbClr val="B6D7A8"/>
                </a:solidFill>
                <a:latin typeface="Calibri"/>
                <a:ea typeface="Calibri"/>
                <a:cs typeface="Calibri"/>
                <a:sym typeface="Calibri"/>
              </a:rPr>
              <a:t>primary sources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and collaborative activities, learners will connect </a:t>
            </a:r>
            <a:r>
              <a:rPr b="1" lang="en-US" sz="1200">
                <a:solidFill>
                  <a:srgbClr val="B6D7A8"/>
                </a:solidFill>
                <a:latin typeface="Calibri"/>
                <a:ea typeface="Calibri"/>
                <a:cs typeface="Calibri"/>
                <a:sym typeface="Calibri"/>
              </a:rPr>
              <a:t>historical movements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to contemporary community activism.</a:t>
            </a:r>
            <a:endParaRPr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4"/>
          <p:cNvSpPr/>
          <p:nvPr/>
        </p:nvSpPr>
        <p:spPr>
          <a:xfrm>
            <a:off x="5709880" y="3283701"/>
            <a:ext cx="249000" cy="249000"/>
          </a:xfrm>
          <a:prstGeom prst="ellipse">
            <a:avLst/>
          </a:prstGeom>
          <a:solidFill>
            <a:srgbClr val="93C47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5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8" name="Google Shape;138;p14"/>
          <p:cNvSpPr/>
          <p:nvPr/>
        </p:nvSpPr>
        <p:spPr>
          <a:xfrm>
            <a:off x="5709885" y="3545795"/>
            <a:ext cx="249000" cy="249000"/>
          </a:xfrm>
          <a:prstGeom prst="ellipse">
            <a:avLst/>
          </a:prstGeom>
          <a:solidFill>
            <a:srgbClr val="93C47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6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39" name="Google Shape;139;p14"/>
          <p:cNvSpPr/>
          <p:nvPr/>
        </p:nvSpPr>
        <p:spPr>
          <a:xfrm>
            <a:off x="5709889" y="3807889"/>
            <a:ext cx="249000" cy="249000"/>
          </a:xfrm>
          <a:prstGeom prst="ellipse">
            <a:avLst/>
          </a:prstGeom>
          <a:solidFill>
            <a:srgbClr val="93C47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7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0" name="Google Shape;140;p14"/>
          <p:cNvSpPr/>
          <p:nvPr/>
        </p:nvSpPr>
        <p:spPr>
          <a:xfrm>
            <a:off x="5709868" y="4069984"/>
            <a:ext cx="249000" cy="249000"/>
          </a:xfrm>
          <a:prstGeom prst="ellipse">
            <a:avLst/>
          </a:prstGeom>
          <a:solidFill>
            <a:srgbClr val="93C47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8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1" name="Google Shape;141;p14"/>
          <p:cNvSpPr/>
          <p:nvPr/>
        </p:nvSpPr>
        <p:spPr>
          <a:xfrm>
            <a:off x="5709868" y="2759512"/>
            <a:ext cx="249000" cy="249000"/>
          </a:xfrm>
          <a:prstGeom prst="ellipse">
            <a:avLst/>
          </a:prstGeom>
          <a:solidFill>
            <a:srgbClr val="93C47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3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42" name="Google Shape;142;p14"/>
          <p:cNvSpPr txBox="1"/>
          <p:nvPr/>
        </p:nvSpPr>
        <p:spPr>
          <a:xfrm>
            <a:off x="63605" y="324810"/>
            <a:ext cx="7772400" cy="1102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9900FF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700">
                <a:solidFill>
                  <a:srgbClr val="D9D2E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Harvesting Hope: </a:t>
            </a:r>
            <a:br>
              <a:rPr lang="en-US" sz="375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lang="en-US" sz="3459">
                <a:solidFill>
                  <a:srgbClr val="FFE59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Larry Itliong's Farmworker Movement</a:t>
            </a:r>
            <a:r>
              <a:rPr lang="en-US" sz="345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US" sz="375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759">
              <a:solidFill>
                <a:srgbClr val="D9D2E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14"/>
          <p:cNvSpPr/>
          <p:nvPr/>
        </p:nvSpPr>
        <p:spPr>
          <a:xfrm rot="5400000">
            <a:off x="8402362" y="2864954"/>
            <a:ext cx="385375" cy="1119850"/>
          </a:xfrm>
          <a:prstGeom prst="flowChartOffpageConnector">
            <a:avLst/>
          </a:prstGeom>
          <a:solidFill>
            <a:srgbClr val="00FFFF"/>
          </a:solidFill>
          <a:ln cap="flat" cmpd="sng" w="2857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  <a:effectLst>
            <a:outerShdw blurRad="128588" rotWithShape="0" algn="bl" dir="9000000" dist="180975">
              <a:srgbClr val="9900FF">
                <a:alpha val="3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14"/>
          <p:cNvSpPr txBox="1"/>
          <p:nvPr/>
        </p:nvSpPr>
        <p:spPr>
          <a:xfrm>
            <a:off x="8170404" y="3239311"/>
            <a:ext cx="1060800" cy="3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 on a title </a:t>
            </a:r>
            <a:br>
              <a:rPr lang="en-US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to see daily lesson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4">
            <a:hlinkClick action="ppaction://hlinkshowjump?jump=firstslide"/>
          </p:cNvPr>
          <p:cNvSpPr/>
          <p:nvPr/>
        </p:nvSpPr>
        <p:spPr>
          <a:xfrm>
            <a:off x="7068049" y="4389821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FFFF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4">
            <a:hlinkClick action="ppaction://hlinkshowjump?jump=nextslide"/>
          </p:cNvPr>
          <p:cNvSpPr/>
          <p:nvPr/>
        </p:nvSpPr>
        <p:spPr>
          <a:xfrm>
            <a:off x="7739404" y="4436055"/>
            <a:ext cx="411300" cy="216000"/>
          </a:xfrm>
          <a:prstGeom prst="chevron">
            <a:avLst>
              <a:gd fmla="val 50000" name="adj"/>
            </a:avLst>
          </a:prstGeom>
          <a:solidFill>
            <a:srgbClr val="8E7CC3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14"/>
          <p:cNvSpPr txBox="1"/>
          <p:nvPr/>
        </p:nvSpPr>
        <p:spPr>
          <a:xfrm>
            <a:off x="7104662" y="4613152"/>
            <a:ext cx="1119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rPr>
              <a:t>Home	        Next</a:t>
            </a:r>
            <a:endParaRPr sz="800">
              <a:solidFill>
                <a:srgbClr val="00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31" name="Google Shape;331;p32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🤔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makes a good leader?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🏅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 experiences shape leadership?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32" name="Google Shape;332;p3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3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3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3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25" name="Shape 2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6" name="Google Shape;2226;p21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27" name="Google Shape;2227;p21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unfair treatment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💰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economic justice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systematic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reform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28" name="Google Shape;2228;p21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9" name="Google Shape;2229;p21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0" name="Google Shape;2230;p21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1" name="Google Shape;2231;p21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35" name="Shape 2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6" name="Google Shape;2236;p21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37" name="Google Shape;2237;p21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Study statistical data about farm work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worker testimonies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📈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data analysis charts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38" name="Google Shape;2238;p21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9" name="Google Shape;2239;p21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0" name="Google Shape;2240;p21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1" name="Google Shape;2241;p21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45" name="Shape 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6" name="Google Shape;2246;p21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47" name="Google Shape;2247;p21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📈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Data analysis chart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Problem-solution matrix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Written argument for change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48" name="Google Shape;2248;p21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9" name="Google Shape;2249;p21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0" name="Google Shape;2250;p21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51" name="Google Shape;2251;p214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is the most convincing argument for change?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55" name="Shape 2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" name="Google Shape;2256;p215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Movement Building and Organization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57" name="Google Shape;2257;p215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5.3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58" name="Google Shape;2258;p21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9" name="Google Shape;2259;p21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0" name="Google Shape;2260;p21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64" name="Shape 2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5" name="Google Shape;2265;p216"/>
          <p:cNvPicPr preferRelativeResize="0"/>
          <p:nvPr/>
        </p:nvPicPr>
        <p:blipFill rotWithShape="1">
          <a:blip r:embed="rId4">
            <a:alphaModFix/>
          </a:blip>
          <a:srcRect b="6709" l="0" r="0" t="6709"/>
          <a:stretch/>
        </p:blipFill>
        <p:spPr>
          <a:xfrm>
            <a:off x="415538" y="1274500"/>
            <a:ext cx="4360200" cy="32226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2266" name="Google Shape;2266;p21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67" name="Google Shape;2267;p21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8" name="Google Shape;2268;p216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9" name="Google Shape;2269;p21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0" name="Google Shape;2270;p21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71" name="Google Shape;2271;p216"/>
          <p:cNvSpPr txBox="1"/>
          <p:nvPr/>
        </p:nvSpPr>
        <p:spPr>
          <a:xfrm>
            <a:off x="4932475" y="1334950"/>
            <a:ext cx="4051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makes a movement successful?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72" name="Google Shape;2272;p216"/>
          <p:cNvSpPr txBox="1"/>
          <p:nvPr/>
        </p:nvSpPr>
        <p:spPr>
          <a:xfrm>
            <a:off x="668125" y="4496650"/>
            <a:ext cx="567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📊 Organizing strategy meeting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73" name="Google Shape;2273;p216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2274" name="Google Shape;2274;p216"/>
          <p:cNvSpPr txBox="1"/>
          <p:nvPr/>
        </p:nvSpPr>
        <p:spPr>
          <a:xfrm rot="-5400000">
            <a:off x="-740800" y="2894425"/>
            <a:ext cx="19896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Johnny Itliong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78" name="Shape 2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9" name="Google Shape;2279;p21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80" name="Google Shape;2280;p217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81" name="Google Shape;2281;p21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2" name="Google Shape;2282;p21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3" name="Google Shape;2283;p21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4" name="Google Shape;2284;p21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88" name="Shape 2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9" name="Google Shape;2289;p21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90" name="Google Shape;2290;p21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SS5H6b: Explain key events and people of the Civil Rights movement (1950-1975)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ELAGSE5RI3: Analyze relationships between individuals/events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ELAGSE5RI6: Analyze multiple accounts of the same event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291" name="Google Shape;2291;p21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2" name="Google Shape;2292;p21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3" name="Google Shape;2293;p21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4" name="Google Shape;2294;p21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98" name="Shape 2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9" name="Google Shape;2299;p21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00" name="Google Shape;2300;p21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movement-building strategies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Evaluate organizational approaches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Compare different resistance methods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01" name="Google Shape;2301;p21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2" name="Google Shape;2302;p21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3" name="Google Shape;2303;p21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4" name="Google Shape;2304;p21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08" name="Shape 2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9" name="Google Shape;2309;p22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10" name="Google Shape;2310;p22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AWOC's strategic organizing built on decades of Filipino labor activism, applying successful tactics in agriculture.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11" name="Google Shape;2311;p22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2" name="Google Shape;2312;p22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3" name="Google Shape;2313;p22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4" name="Google Shape;2314;p22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18" name="Shape 2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9" name="Google Shape;2319;p22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20" name="Google Shape;2320;p221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makes strategies successful?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 movements grow?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choose certain approaches?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21" name="Google Shape;2321;p22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2" name="Google Shape;2322;p22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3" name="Google Shape;2323;p22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4" name="Google Shape;2324;p22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41" name="Google Shape;341;p33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🕰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Larry Itliong Timeline - Rise Up Exhibition</a:t>
            </a:r>
            <a:endParaRPr sz="3000">
              <a:solidFill>
                <a:schemeClr val="dk1"/>
              </a:solidFill>
              <a:latin typeface="Noto Emoji"/>
              <a:ea typeface="Noto Emoji"/>
              <a:cs typeface="Noto Emoji"/>
              <a:sym typeface="Noto Emoji"/>
            </a:endParaRPr>
          </a:p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Life and Legacy of Larry Itliong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6"/>
              </a:rPr>
              <a:t>Larry Itliong Photo Collection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42" name="Google Shape;342;p3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33">
            <a:hlinkClick action="ppaction://hlinksldjump" r:id="rId7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3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3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28" name="Shape 2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9" name="Google Shape;2329;p22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30" name="Google Shape;2330;p222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Historical Labor Statistics Database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🛠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Farm Labor Statistics Archive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23544" lvl="0" marL="923544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🛠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6"/>
              </a:rPr>
              <a:t>Farm Worker Primary Source Collection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31" name="Google Shape;2331;p22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2" name="Google Shape;2332;p222">
            <a:hlinkClick action="ppaction://hlinksldjump" r:id="rId7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3" name="Google Shape;2333;p22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4" name="Google Shape;2334;p22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38" name="Shape 2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9" name="Google Shape;2339;p22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40" name="Google Shape;2340;p22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🛠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strategy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resistance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organization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mobilization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41" name="Google Shape;2341;p22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2" name="Google Shape;2342;p22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3" name="Google Shape;2343;p22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4" name="Google Shape;2344;p22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48" name="Shape 2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9" name="Google Shape;2349;p22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50" name="Google Shape;2350;p22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Study movement organization charts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strategic planning documents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strategy evaluation matrix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51" name="Google Shape;2351;p22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2" name="Google Shape;2352;p22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3" name="Google Shape;2353;p22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4" name="Google Shape;2354;p22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58" name="Shape 2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9" name="Google Shape;2359;p22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60" name="Google Shape;2360;p22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Matrix completion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📘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Comparative analysis guide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Peer review presentations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61" name="Google Shape;2361;p22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2" name="Google Shape;2362;p22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3" name="Google Shape;2363;p22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64" name="Google Shape;2364;p225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is the most important part of movement building?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68" name="Shape 2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9" name="Google Shape;2369;p226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Building Cross-Cultural Coalitions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70" name="Google Shape;2370;p226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5.4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71" name="Google Shape;2371;p22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2" name="Google Shape;2372;p22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3" name="Google Shape;2373;p22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77" name="Shape 2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" name="Google Shape;2378;p22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79" name="Google Shape;2379;p22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0" name="Google Shape;2380;p22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1" name="Google Shape;2381;p22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2" name="Google Shape;2382;p22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83" name="Google Shape;2383;p227"/>
          <p:cNvSpPr txBox="1"/>
          <p:nvPr/>
        </p:nvSpPr>
        <p:spPr>
          <a:xfrm>
            <a:off x="4932475" y="1334950"/>
            <a:ext cx="4051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Why are alliances important?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84" name="Google Shape;2384;p227">
            <a:hlinkClick action="ppaction://hlinksldjump" r:id="rId5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pic>
        <p:nvPicPr>
          <p:cNvPr id="2385" name="Google Shape;2385;p227"/>
          <p:cNvPicPr preferRelativeResize="0"/>
          <p:nvPr/>
        </p:nvPicPr>
        <p:blipFill rotWithShape="1">
          <a:blip r:embed="rId6">
            <a:alphaModFix/>
          </a:blip>
          <a:srcRect b="0" l="951" r="951" t="0"/>
          <a:stretch/>
        </p:blipFill>
        <p:spPr>
          <a:xfrm>
            <a:off x="481125" y="1268513"/>
            <a:ext cx="4371900" cy="29007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2386" name="Google Shape;2386;p227"/>
          <p:cNvSpPr txBox="1"/>
          <p:nvPr/>
        </p:nvSpPr>
        <p:spPr>
          <a:xfrm>
            <a:off x="281475" y="4266300"/>
            <a:ext cx="567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🤝 Filipino and Mexican workers together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87" name="Google Shape;2387;p227"/>
          <p:cNvSpPr txBox="1"/>
          <p:nvPr/>
        </p:nvSpPr>
        <p:spPr>
          <a:xfrm rot="-5400000">
            <a:off x="-1026825" y="2617800"/>
            <a:ext cx="26928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UFW (DDT strikes in the 1980s)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91" name="Shape 2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2" name="Google Shape;2392;p22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93" name="Google Shape;2393;p22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394" name="Google Shape;2394;p22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5" name="Google Shape;2395;p22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6" name="Google Shape;2396;p22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7" name="Google Shape;2397;p22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01" name="Shape 2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2" name="Google Shape;2402;p22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03" name="Google Shape;2403;p22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SS5H6b: Explain key events and people of the Civil Rights movement (1950-1975)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ELAGSE5RI3: Analyze relationships between individuals/events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ELAGSE5RI6: Analyze multiple accounts of the same event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04" name="Google Shape;2404;p22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5" name="Google Shape;2405;p22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6" name="Google Shape;2406;p22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7" name="Google Shape;2407;p22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11" name="Shape 2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2" name="Google Shape;2412;p23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13" name="Google Shape;2413;p23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coalition building processes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🌏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Evaluate cross-movement collaboration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Compare different unity approaches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14" name="Google Shape;2414;p23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5" name="Google Shape;2415;p23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6" name="Google Shape;2416;p23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7" name="Google Shape;2417;p23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21" name="Shape 2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2" name="Google Shape;2422;p23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23" name="Google Shape;2423;p231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Filipino-Mexican unity challenged traditional divide-and-conquer tactics, fostering lasting alliances through shared experiences.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24" name="Google Shape;2424;p23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5" name="Google Shape;2425;p23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6" name="Google Shape;2426;p23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7" name="Google Shape;2427;p23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51" name="Google Shape;351;p34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🦸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leadership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courage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experience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advocate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52" name="Google Shape;352;p3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3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3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3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31" name="Shape 2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2" name="Google Shape;2432;p23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33" name="Google Shape;2433;p23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 movements unite?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🤲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form coalitions?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makes alliances successful?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34" name="Google Shape;2434;p23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5" name="Google Shape;2435;p23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6" name="Google Shape;2436;p23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7" name="Google Shape;2437;p23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41" name="Shape 2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2" name="Google Shape;2442;p23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43" name="Google Shape;2443;p233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Movement Planning Documents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44" name="Google Shape;2444;p23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5" name="Google Shape;2445;p233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6" name="Google Shape;2446;p23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7" name="Google Shape;2447;p23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51" name="Shape 2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2" name="Google Shape;2452;p23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53" name="Google Shape;2453;p23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coalition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solidarity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alliance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🌎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unity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54" name="Google Shape;2454;p23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5" name="Google Shape;2455;p23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6" name="Google Shape;2456;p23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7" name="Google Shape;2457;p23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61" name="Shape 2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2" name="Google Shape;2462;p23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63" name="Google Shape;2463;p23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Study coalition formation documents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unity statements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coalition analysis chart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Class discussion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64" name="Google Shape;2464;p23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5" name="Google Shape;2465;p23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6" name="Google Shape;2466;p23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7" name="Google Shape;2467;p23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71" name="Shape 2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2" name="Google Shape;2472;p23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73" name="Google Shape;2473;p23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Strategy guide creation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Coalition proposal writing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Presentations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74" name="Google Shape;2474;p23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5" name="Google Shape;2475;p23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6" name="Google Shape;2476;p23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77" name="Google Shape;2477;p236"/>
          <p:cNvSpPr txBox="1"/>
          <p:nvPr/>
        </p:nvSpPr>
        <p:spPr>
          <a:xfrm>
            <a:off x="1565850" y="2973125"/>
            <a:ext cx="5698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Why is unity important?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81" name="Shape 2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2" name="Google Shape;2482;p237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Leadership in Social Movements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83" name="Google Shape;2483;p237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5.5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84" name="Google Shape;2484;p23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5" name="Google Shape;2485;p23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6" name="Google Shape;2486;p23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90" name="Shape 2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1" name="Google Shape;2491;p238"/>
          <p:cNvPicPr preferRelativeResize="0"/>
          <p:nvPr/>
        </p:nvPicPr>
        <p:blipFill rotWithShape="1">
          <a:blip r:embed="rId4">
            <a:alphaModFix/>
          </a:blip>
          <a:srcRect b="0" l="1662" r="1653" t="0"/>
          <a:stretch/>
        </p:blipFill>
        <p:spPr>
          <a:xfrm>
            <a:off x="481125" y="1268513"/>
            <a:ext cx="4371900" cy="29007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2492" name="Google Shape;2492;p23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93" name="Google Shape;2493;p23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4" name="Google Shape;2494;p238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5" name="Google Shape;2495;p23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6" name="Google Shape;2496;p23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97" name="Google Shape;2497;p238"/>
          <p:cNvSpPr txBox="1"/>
          <p:nvPr/>
        </p:nvSpPr>
        <p:spPr>
          <a:xfrm>
            <a:off x="5166700" y="1311425"/>
            <a:ext cx="3754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qualities make a strong leader?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98" name="Google Shape;2498;p238"/>
          <p:cNvSpPr txBox="1"/>
          <p:nvPr/>
        </p:nvSpPr>
        <p:spPr>
          <a:xfrm>
            <a:off x="1002875" y="4308000"/>
            <a:ext cx="4656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👨‍🏫 Leaders speaking at a rally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499" name="Google Shape;2499;p238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2500" name="Google Shape;2500;p238"/>
          <p:cNvSpPr txBox="1"/>
          <p:nvPr/>
        </p:nvSpPr>
        <p:spPr>
          <a:xfrm rot="-5400000">
            <a:off x="-1193775" y="2579675"/>
            <a:ext cx="3026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Phillip &amp; Sala Burton Center for Human Rights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04" name="Shape 2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5" name="Google Shape;2505;p23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06" name="Google Shape;2506;p23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07" name="Google Shape;2507;p23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8" name="Google Shape;2508;p23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9" name="Google Shape;2509;p23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0" name="Google Shape;2510;p23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14" name="Shape 2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5" name="Google Shape;2515;p24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16" name="Google Shape;2516;p24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SS5H6b: Explain key events and people of the Civil Rights movement (1950-1975)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ELAGSE5RI3: Analyze relationships between individuals/events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ELAGSE5RI6: Analyze multiple accounts of the same event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17" name="Google Shape;2517;p24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8" name="Google Shape;2518;p24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9" name="Google Shape;2519;p24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0" name="Google Shape;2520;p24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24" name="Shape 2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5" name="Google Shape;2525;p24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26" name="Google Shape;2526;p241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Identify key leadership qualities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leadership roles in social movements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📈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Compare leadership styles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27" name="Google Shape;2527;p24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8" name="Google Shape;2528;p24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9" name="Google Shape;2529;p24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0" name="Google Shape;2530;p24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61" name="Google Shape;361;p35"/>
          <p:cNvSpPr txBox="1"/>
          <p:nvPr/>
        </p:nvSpPr>
        <p:spPr>
          <a:xfrm>
            <a:off x="914400" y="1028700"/>
            <a:ext cx="7772400" cy="4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🗺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Timeline of Larry’s youth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'Journey for Justice' excerpts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🎭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storyboard of key moments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share on challenges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62" name="Google Shape;362;p3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3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3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3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34" name="Shape 2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5" name="Google Shape;2535;p24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36" name="Google Shape;2536;p24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Leadership played a crucial role in guiding social movements toward meaningful change.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37" name="Google Shape;2537;p24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8" name="Google Shape;2538;p24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9" name="Google Shape;2539;p24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0" name="Google Shape;2540;p24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44" name="Shape 2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5" name="Google Shape;2545;p24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46" name="Google Shape;2546;p24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makes a strong leader?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 leaders inspire others?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challenges do leaders face?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47" name="Google Shape;2547;p24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8" name="Google Shape;2548;p24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9" name="Google Shape;2549;p24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0" name="Google Shape;2550;p24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54" name="Shape 2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5" name="Google Shape;2555;p24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56" name="Google Shape;2556;p24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Leadership Analysis Tools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57" name="Google Shape;2557;p24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8" name="Google Shape;2558;p244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9" name="Google Shape;2559;p24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0" name="Google Shape;2560;p24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64" name="Shape 2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5" name="Google Shape;2565;p24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66" name="Google Shape;2566;p24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👨</a:t>
            </a: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‍🏫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leadership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influence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activism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vision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67" name="Google Shape;2567;p24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8" name="Google Shape;2568;p24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9" name="Google Shape;2569;p24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0" name="Google Shape;2570;p24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74" name="Shape 2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5" name="Google Shape;2575;p24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76" name="Google Shape;2576;p24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Study famous social movement leaders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Compare leadership styles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leadership profiles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Class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77" name="Google Shape;2577;p24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8" name="Google Shape;2578;p24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9" name="Google Shape;2579;p24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0" name="Google Shape;2580;p24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84" name="Shape 2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5" name="Google Shape;2585;p24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86" name="Google Shape;2586;p247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Leadership profile creation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Group presentations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writing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87" name="Google Shape;2587;p24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8" name="Google Shape;2588;p24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9" name="Google Shape;2589;p24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90" name="Google Shape;2590;p247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kind of leader </a:t>
            </a:r>
            <a:b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would you be?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94" name="Shape 2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5" name="Google Shape;2595;p248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Policy Reform and Legislative Change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96" name="Google Shape;2596;p248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5.6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597" name="Google Shape;2597;p24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8" name="Google Shape;2598;p24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9" name="Google Shape;2599;p24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03" name="Shape 2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4" name="Google Shape;2604;p249"/>
          <p:cNvPicPr preferRelativeResize="0"/>
          <p:nvPr/>
        </p:nvPicPr>
        <p:blipFill rotWithShape="1">
          <a:blip r:embed="rId4">
            <a:alphaModFix/>
          </a:blip>
          <a:srcRect b="0" l="485" r="485" t="0"/>
          <a:stretch/>
        </p:blipFill>
        <p:spPr>
          <a:xfrm>
            <a:off x="481125" y="1268513"/>
            <a:ext cx="4371900" cy="29007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2605" name="Google Shape;2605;p24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06" name="Google Shape;2606;p24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7" name="Google Shape;2607;p249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8" name="Google Shape;2608;p24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9" name="Google Shape;2609;p24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10" name="Google Shape;2610;p249"/>
          <p:cNvSpPr txBox="1"/>
          <p:nvPr/>
        </p:nvSpPr>
        <p:spPr>
          <a:xfrm>
            <a:off x="4932475" y="1334950"/>
            <a:ext cx="4051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do laws create change?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11" name="Google Shape;2611;p249"/>
          <p:cNvSpPr txBox="1"/>
          <p:nvPr/>
        </p:nvSpPr>
        <p:spPr>
          <a:xfrm>
            <a:off x="375175" y="4308000"/>
            <a:ext cx="567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📜 Workers celebrating policy victory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12" name="Google Shape;2612;p249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2613" name="Google Shape;2613;p249"/>
          <p:cNvSpPr txBox="1"/>
          <p:nvPr/>
        </p:nvSpPr>
        <p:spPr>
          <a:xfrm rot="-5400000">
            <a:off x="-1193775" y="2579675"/>
            <a:ext cx="3026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Filipino American National Historical Society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17" name="Shape 2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" name="Google Shape;2618;p25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19" name="Google Shape;2619;p25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20" name="Google Shape;2620;p25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1" name="Google Shape;2621;p25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2" name="Google Shape;2622;p25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3" name="Google Shape;2623;p25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27" name="Shape 2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8" name="Google Shape;2628;p25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29" name="Google Shape;2629;p251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SS5H6b: Explain key events and people of the Civil Rights movement (1950-1975)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ELAGSE5RI3: Analyze relationships between individuals/events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ELAGSE5RI6: Analyze multiple accounts of the same event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30" name="Google Shape;2630;p25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1" name="Google Shape;2631;p25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2" name="Google Shape;2632;p25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3" name="Google Shape;2633;p25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3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71" name="Google Shape;371;p36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Storyboard completion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Diary entry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Exit ticket responses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72" name="Google Shape;372;p3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3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3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2.11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75" name="Google Shape;375;p36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can you be a leader </a:t>
            </a:r>
            <a:b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 your community?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37" name="Shape 2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" name="Google Shape;2638;p25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39" name="Google Shape;2639;p25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legislative change process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Evaluate policy impacts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Compare reform approaches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40" name="Google Shape;2640;p25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1" name="Google Shape;2641;p25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2" name="Google Shape;2642;p25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3" name="Google Shape;2643;p25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47" name="Shape 2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8" name="Google Shape;2648;p25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49" name="Google Shape;2649;p25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Worker organizing led to the California Agricultural Labor Relations Act, a significant legislative victory built on grassroots activism.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50" name="Google Shape;2650;p25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1" name="Google Shape;2651;p25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2" name="Google Shape;2652;p25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3" name="Google Shape;2653;p25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57" name="Shape 2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8" name="Google Shape;2658;p25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59" name="Google Shape;2659;p25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How do laws create change?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makes reforms effective?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is legislation important?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60" name="Google Shape;2660;p25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1" name="Google Shape;2661;p25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2" name="Google Shape;2662;p25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3" name="Google Shape;2663;p25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67" name="Shape 2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8" name="Google Shape;2668;p25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69" name="Google Shape;2669;p25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Farm Worker Movement Media Archive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70" name="Google Shape;2670;p25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1" name="Google Shape;2671;p255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2" name="Google Shape;2672;p25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3" name="Google Shape;2673;p25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77" name="Shape 2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" name="Google Shape;2678;p25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79" name="Google Shape;2679;p25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legislation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policy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reform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implementation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80" name="Google Shape;2680;p25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1" name="Google Shape;2681;p25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2" name="Google Shape;2682;p25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3" name="Google Shape;2683;p25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87" name="Shape 2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8" name="Google Shape;2688;p25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89" name="Google Shape;2689;p257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Study legislative timeline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law passages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policy analysis chart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90" name="Google Shape;2690;p25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1" name="Google Shape;2691;p25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2" name="Google Shape;2692;p25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3" name="Google Shape;2693;p25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97" name="Shape 2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8" name="Google Shape;2698;p25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699" name="Google Shape;2699;p25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Policy analysis chart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Reform evaluation matrix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Policy recommendation writing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00" name="Google Shape;2700;p25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1" name="Google Shape;2701;p25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2" name="Google Shape;2702;p25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03" name="Google Shape;2703;p258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Why is communication important?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07" name="Shape 2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8" name="Google Shape;2708;p259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Implementing Social Change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09" name="Google Shape;2709;p259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5.7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10" name="Google Shape;2710;p25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1" name="Google Shape;2711;p25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2" name="Google Shape;2712;p25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16" name="Shape 2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7" name="Google Shape;2717;p260"/>
          <p:cNvPicPr preferRelativeResize="0"/>
          <p:nvPr/>
        </p:nvPicPr>
        <p:blipFill rotWithShape="1">
          <a:blip r:embed="rId4">
            <a:alphaModFix/>
          </a:blip>
          <a:srcRect b="396" l="0" r="0" t="406"/>
          <a:stretch/>
        </p:blipFill>
        <p:spPr>
          <a:xfrm>
            <a:off x="429600" y="2811375"/>
            <a:ext cx="2724600" cy="18078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2718" name="Google Shape;2718;p26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pic>
        <p:nvPicPr>
          <p:cNvPr id="2719" name="Google Shape;2719;p260"/>
          <p:cNvPicPr preferRelativeResize="0"/>
          <p:nvPr/>
        </p:nvPicPr>
        <p:blipFill rotWithShape="1">
          <a:blip r:embed="rId5">
            <a:alphaModFix/>
          </a:blip>
          <a:srcRect b="1784" l="0" r="0" t="1774"/>
          <a:stretch/>
        </p:blipFill>
        <p:spPr>
          <a:xfrm>
            <a:off x="1988825" y="1125375"/>
            <a:ext cx="2724600" cy="18078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2720" name="Google Shape;2720;p26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1" name="Google Shape;2721;p260">
            <a:hlinkClick action="ppaction://hlinksldjump" r:id="rId6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2" name="Google Shape;2722;p26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3" name="Google Shape;2723;p26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24" name="Google Shape;2724;p260"/>
          <p:cNvSpPr txBox="1"/>
          <p:nvPr/>
        </p:nvSpPr>
        <p:spPr>
          <a:xfrm>
            <a:off x="5157325" y="1311400"/>
            <a:ext cx="4051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steps help achieve social change?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25" name="Google Shape;2725;p260">
            <a:hlinkClick action="ppaction://hlinksldjump" r:id="rId7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2726" name="Google Shape;2726;p260"/>
          <p:cNvSpPr txBox="1"/>
          <p:nvPr/>
        </p:nvSpPr>
        <p:spPr>
          <a:xfrm rot="-5400000">
            <a:off x="938850" y="1754875"/>
            <a:ext cx="1706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Library of Congress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727" name="Google Shape;2727;p260"/>
          <p:cNvPicPr preferRelativeResize="0"/>
          <p:nvPr/>
        </p:nvPicPr>
        <p:blipFill rotWithShape="1">
          <a:blip r:embed="rId8">
            <a:alphaModFix/>
          </a:blip>
          <a:srcRect b="583" l="0" r="0" t="583"/>
          <a:stretch/>
        </p:blipFill>
        <p:spPr>
          <a:xfrm>
            <a:off x="3205713" y="3200175"/>
            <a:ext cx="2138700" cy="14190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2728" name="Google Shape;2728;p260"/>
          <p:cNvSpPr txBox="1"/>
          <p:nvPr/>
        </p:nvSpPr>
        <p:spPr>
          <a:xfrm>
            <a:off x="244000" y="4546700"/>
            <a:ext cx="567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🏛 Community working together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29" name="Google Shape;2729;p260"/>
          <p:cNvSpPr txBox="1"/>
          <p:nvPr/>
        </p:nvSpPr>
        <p:spPr>
          <a:xfrm rot="-5400000">
            <a:off x="-464250" y="3553723"/>
            <a:ext cx="14646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</a:t>
            </a:r>
            <a:r>
              <a:rPr lang="en-US" sz="9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Mimi Plumb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30" name="Google Shape;2730;p260"/>
          <p:cNvSpPr txBox="1"/>
          <p:nvPr/>
        </p:nvSpPr>
        <p:spPr>
          <a:xfrm>
            <a:off x="3154200" y="4888675"/>
            <a:ext cx="3946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Photo Credit: </a:t>
            </a:r>
            <a:r>
              <a:rPr lang="en-US" sz="9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Norman Sklarewitz. Library of Congress 2019633527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34" name="Shape 2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5" name="Google Shape;2735;p26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36" name="Google Shape;2736;p261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37" name="Google Shape;2737;p26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8" name="Google Shape;2738;p26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9" name="Google Shape;2739;p26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0" name="Google Shape;2740;p26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7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Farm Worker Conditions and Rights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81" name="Google Shape;381;p37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3.3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82" name="Google Shape;382;p3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3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3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44" name="Shape 2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5" name="Google Shape;2745;p26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46" name="Google Shape;2746;p26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SS5H6b: Explain key events and people of the Civil Rights movement (1950-1975)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ELAGSE5RI3: Analyze relationships between individuals/events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ELAGSE5RI6: Analyze multiple accounts of the same event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47" name="Google Shape;2747;p26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8" name="Google Shape;2748;p26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9" name="Google Shape;2749;p26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0" name="Google Shape;2750;p26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54" name="Shape 2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5" name="Google Shape;2755;p26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56" name="Google Shape;2756;p26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Understand implementation of reforms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Evaluate grassroots efforts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long-term impacts of social change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57" name="Google Shape;2757;p26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8" name="Google Shape;2758;p26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9" name="Google Shape;2759;p26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0" name="Google Shape;2760;p26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64" name="Shape 2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" name="Google Shape;2765;p26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66" name="Google Shape;2766;p26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Effective implementation of reforms requires collaboration among communities, policymakers, and activists.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67" name="Google Shape;2767;p26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8" name="Google Shape;2768;p26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9" name="Google Shape;2769;p26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0" name="Google Shape;2770;p26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74" name="Shape 2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" name="Google Shape;2775;p26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76" name="Google Shape;2776;p26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challenges arise in implementing change?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can communities support change?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s follow-through important?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77" name="Google Shape;2777;p26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8" name="Google Shape;2778;p26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9" name="Google Shape;2779;p26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0" name="Google Shape;2780;p26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84" name="Shape 2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" name="Google Shape;2785;p26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86" name="Google Shape;2786;p26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Farm Labor Laws History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National Labor Relations Board Case Search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87" name="Google Shape;2787;p26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8" name="Google Shape;2788;p266">
            <a:hlinkClick action="ppaction://hlinksldjump" r:id="rId6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9" name="Google Shape;2789;p26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0" name="Google Shape;2790;p26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94" name="Shape 2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" name="Google Shape;2795;p26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96" name="Google Shape;2796;p267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implementation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collaboration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advocacy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📈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impact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797" name="Google Shape;2797;p26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8" name="Google Shape;2798;p26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9" name="Google Shape;2799;p26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0" name="Google Shape;2800;p26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04" name="Shape 2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" name="Google Shape;2805;p26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06" name="Google Shape;2806;p26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Study implementation strategies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stakeholder maps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Develop action plans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Class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07" name="Google Shape;2807;p26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8" name="Google Shape;2808;p26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9" name="Google Shape;2809;p26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0" name="Google Shape;2810;p26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14" name="Shape 2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5" name="Google Shape;2815;p26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16" name="Google Shape;2816;p26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Stakeholder mapping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Action plan completion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Exit ticket reflections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17" name="Google Shape;2817;p26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8" name="Google Shape;2818;p26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9" name="Google Shape;2819;p26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20" name="Google Shape;2820;p269"/>
          <p:cNvSpPr txBox="1"/>
          <p:nvPr/>
        </p:nvSpPr>
        <p:spPr>
          <a:xfrm>
            <a:off x="1565850" y="2973125"/>
            <a:ext cx="5698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can laws improve society?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24" name="Shape 2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5" name="Google Shape;2825;p270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Sustaining Change and Community Impact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26" name="Google Shape;2826;p270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5.8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27" name="Google Shape;2827;p27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8" name="Google Shape;2828;p27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9" name="Google Shape;2829;p270"/>
          <p:cNvSpPr txBox="1"/>
          <p:nvPr/>
        </p:nvSpPr>
        <p:spPr>
          <a:xfrm>
            <a:off x="7286025" y="5582800"/>
            <a:ext cx="1703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</a:t>
            </a: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b="1" lang="en-US" sz="12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</a:t>
            </a:r>
            <a:endParaRPr b="1" sz="12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30" name="Google Shape;2830;p27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34" name="Shape 2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5" name="Google Shape;2835;p271"/>
          <p:cNvPicPr preferRelativeResize="0"/>
          <p:nvPr/>
        </p:nvPicPr>
        <p:blipFill rotWithShape="1">
          <a:blip r:embed="rId4">
            <a:alphaModFix/>
          </a:blip>
          <a:srcRect b="228" l="0" r="0" t="238"/>
          <a:stretch/>
        </p:blipFill>
        <p:spPr>
          <a:xfrm>
            <a:off x="579500" y="1405325"/>
            <a:ext cx="4423500" cy="30315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485775" rotWithShape="0" algn="bl" dir="4920000" dist="69532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2836" name="Google Shape;2836;p27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37" name="Google Shape;2837;p27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8" name="Google Shape;2838;p271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9" name="Google Shape;2839;p27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0" name="Google Shape;2840;p27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41" name="Google Shape;2841;p271"/>
          <p:cNvSpPr txBox="1"/>
          <p:nvPr/>
        </p:nvSpPr>
        <p:spPr>
          <a:xfrm>
            <a:off x="5092800" y="1381138"/>
            <a:ext cx="40512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do we sustain change?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42" name="Google Shape;2842;p271"/>
          <p:cNvSpPr txBox="1"/>
          <p:nvPr/>
        </p:nvSpPr>
        <p:spPr>
          <a:xfrm>
            <a:off x="668125" y="4496650"/>
            <a:ext cx="567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🏘 Community celebrating success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43" name="Google Shape;2843;p271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2844" name="Google Shape;2844;p271"/>
          <p:cNvSpPr txBox="1"/>
          <p:nvPr/>
        </p:nvSpPr>
        <p:spPr>
          <a:xfrm rot="-5400000">
            <a:off x="-435100" y="3096588"/>
            <a:ext cx="1706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LIFE, Time Inc.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3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90" name="Google Shape;390;p38"/>
          <p:cNvSpPr txBox="1"/>
          <p:nvPr/>
        </p:nvSpPr>
        <p:spPr>
          <a:xfrm>
            <a:off x="5993375" y="1063375"/>
            <a:ext cx="3204000" cy="3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challenges do you think they faced?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91" name="Google Shape;391;p3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3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3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4" name="Google Shape;394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1100" y="1269413"/>
            <a:ext cx="5572224" cy="32694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395" name="Google Shape;395;p3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396" name="Google Shape;396;p38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397" name="Google Shape;397;p38"/>
          <p:cNvSpPr txBox="1"/>
          <p:nvPr/>
        </p:nvSpPr>
        <p:spPr>
          <a:xfrm>
            <a:off x="431100" y="4650900"/>
            <a:ext cx="5670900" cy="492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000">
                <a:solidFill>
                  <a:srgbClr val="FFFFFF"/>
                </a:solidFill>
                <a:latin typeface="Noto Emoji"/>
                <a:ea typeface="Noto Emoji"/>
                <a:cs typeface="Noto Emoji"/>
                <a:sym typeface="Noto Emoji"/>
              </a:rPr>
              <a:t>🌾</a:t>
            </a: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Filipino farm workers in unsafe conditions </a:t>
            </a:r>
            <a:endParaRPr sz="2000">
              <a:solidFill>
                <a:srgbClr val="FFFFFF"/>
              </a:solidFill>
            </a:endParaRPr>
          </a:p>
        </p:txBody>
      </p:sp>
      <p:sp>
        <p:nvSpPr>
          <p:cNvPr id="398" name="Google Shape;398;p38"/>
          <p:cNvSpPr txBox="1"/>
          <p:nvPr/>
        </p:nvSpPr>
        <p:spPr>
          <a:xfrm rot="-5400000">
            <a:off x="-1775400" y="2838775"/>
            <a:ext cx="39819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Credits: “Jose and Tecla Reyes in the Strawberry Fields,” Watsonville is in the Heart: Community Digital Archive, </a:t>
            </a:r>
            <a:r>
              <a:rPr lang="en-US" sz="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7"/>
              </a:rPr>
              <a:t>https://wiith-archive.ucsc.edu/items/show/949</a:t>
            </a:r>
            <a:r>
              <a:rPr lang="en-US" sz="8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48" name="Shape 2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9" name="Google Shape;2849;p27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50" name="Google Shape;2850;p272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51" name="Google Shape;2851;p27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2" name="Google Shape;2852;p27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3" name="Google Shape;2853;p27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4" name="Google Shape;2854;p27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58" name="Shape 2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9" name="Google Shape;2859;p27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60" name="Google Shape;2860;p273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SS5H6b: Explain key events and people of the Civil Rights movement (1950-1975)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ELAGSE5RI3: Analyze relationships between individuals/events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ELAGSE5RI6: Analyze multiple accounts of the same event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61" name="Google Shape;2861;p27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2" name="Google Shape;2862;p27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3" name="Google Shape;2863;p27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4" name="Google Shape;2864;p27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68" name="Shape 2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9" name="Google Shape;2869;p27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70" name="Google Shape;2870;p274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Explore long-term effects of social movements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📈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Identify strategies for sustaining change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Discuss ways to stay engaged in community efforts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71" name="Google Shape;2871;p27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2" name="Google Shape;2872;p27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3" name="Google Shape;2873;p27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4" name="Google Shape;2874;p27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78" name="Shape 2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9" name="Google Shape;2879;p27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80" name="Google Shape;2880;p275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Sustaining change requires ongoing efforts, collaboration, and adaptation to new challenges.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81" name="Google Shape;2881;p27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2" name="Google Shape;2882;p27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3" name="Google Shape;2883;p27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4" name="Google Shape;2884;p27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88" name="Shape 2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9" name="Google Shape;2889;p27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90" name="Google Shape;2890;p27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🌎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 we maintain momentum?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role do communities play?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is long-term commitment important?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891" name="Google Shape;2891;p27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2" name="Google Shape;2892;p27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3" name="Google Shape;2893;p27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4" name="Google Shape;2894;p27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98" name="Shape 2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9" name="Google Shape;2899;p27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00" name="Google Shape;2900;p277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Current Union Statistics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⚒️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Modern Labor Data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01" name="Google Shape;2901;p27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2" name="Google Shape;2902;p277">
            <a:hlinkClick action="ppaction://hlinksldjump" r:id="rId6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3" name="Google Shape;2903;p27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4" name="Google Shape;2904;p27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08" name="Shape 2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9" name="Google Shape;2909;p27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10" name="Google Shape;2910;p27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sustainability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community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impact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adaptation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11" name="Google Shape;2911;p27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2" name="Google Shape;2912;p27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3" name="Google Shape;2913;p27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4" name="Google Shape;2914;p27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18" name="Shape 2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9" name="Google Shape;2919;p27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20" name="Google Shape;2920;p27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Study successful long-term movements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sustainability strategies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Develop action plans for continued engagement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Class discussions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21" name="Google Shape;2921;p27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2" name="Google Shape;2922;p27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3" name="Google Shape;2923;p27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4" name="Google Shape;2924;p27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28" name="Shape 2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9" name="Google Shape;2929;p28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30" name="Google Shape;2930;p28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Sustainability strategy plan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Group presentations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Exit ticket reflections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31" name="Google Shape;2931;p280"/>
          <p:cNvSpPr/>
          <p:nvPr/>
        </p:nvSpPr>
        <p:spPr>
          <a:xfrm>
            <a:off x="6641925" y="4334125"/>
            <a:ext cx="2780700" cy="1728600"/>
          </a:xfrm>
          <a:prstGeom prst="round2DiagRect">
            <a:avLst>
              <a:gd fmla="val 50000" name="adj1"/>
              <a:gd fmla="val 0" name="adj2"/>
            </a:avLst>
          </a:prstGeom>
          <a:gradFill>
            <a:gsLst>
              <a:gs pos="0">
                <a:srgbClr val="DBD4EB"/>
              </a:gs>
              <a:gs pos="56000">
                <a:srgbClr val="B6AAD3"/>
              </a:gs>
              <a:gs pos="100000">
                <a:srgbClr val="9080BB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2" name="Google Shape;2932;p28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3" name="Google Shape;2933;p28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4" name="Google Shape;2934;p28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5 -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35" name="Google Shape;2935;p280"/>
          <p:cNvSpPr txBox="1"/>
          <p:nvPr/>
        </p:nvSpPr>
        <p:spPr>
          <a:xfrm>
            <a:off x="1565850" y="2973125"/>
            <a:ext cx="5698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will you create change?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9" name="Shape 2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0" name="Google Shape;2940;p281"/>
          <p:cNvPicPr preferRelativeResize="0"/>
          <p:nvPr/>
        </p:nvPicPr>
        <p:blipFill rotWithShape="1">
          <a:blip r:embed="rId3">
            <a:alphaModFix/>
          </a:blip>
          <a:srcRect b="2674" l="2396" r="5793" t="11318"/>
          <a:stretch/>
        </p:blipFill>
        <p:spPr>
          <a:xfrm>
            <a:off x="-39275" y="0"/>
            <a:ext cx="9183273" cy="5197776"/>
          </a:xfrm>
          <a:prstGeom prst="rect">
            <a:avLst/>
          </a:prstGeom>
          <a:noFill/>
          <a:ln>
            <a:noFill/>
          </a:ln>
        </p:spPr>
      </p:pic>
      <p:sp>
        <p:nvSpPr>
          <p:cNvPr id="2941" name="Google Shape;2941;p281"/>
          <p:cNvSpPr/>
          <p:nvPr/>
        </p:nvSpPr>
        <p:spPr>
          <a:xfrm rot="5400000">
            <a:off x="2674825" y="-727875"/>
            <a:ext cx="606600" cy="6082200"/>
          </a:xfrm>
          <a:prstGeom prst="round2SameRect">
            <a:avLst>
              <a:gd fmla="val 27423" name="adj1"/>
              <a:gd fmla="val 0" name="adj2"/>
            </a:avLst>
          </a:prstGeom>
          <a:solidFill>
            <a:srgbClr val="9900F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  <a:effectLst>
            <a:outerShdw blurRad="257175" rotWithShape="0" algn="bl" dir="5820000" dist="114300">
              <a:srgbClr val="674EA7">
                <a:alpha val="7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2" name="Google Shape;2942;p281"/>
          <p:cNvSpPr txBox="1"/>
          <p:nvPr/>
        </p:nvSpPr>
        <p:spPr>
          <a:xfrm>
            <a:off x="105500" y="2014912"/>
            <a:ext cx="6119400" cy="615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D9D2E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ADDITIONAL PRIMARY ARTIFACTS</a:t>
            </a:r>
            <a:endParaRPr b="1" sz="2800">
              <a:solidFill>
                <a:srgbClr val="D9D2E9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943" name="Google Shape;2943;p281"/>
          <p:cNvSpPr txBox="1"/>
          <p:nvPr/>
        </p:nvSpPr>
        <p:spPr>
          <a:xfrm>
            <a:off x="163525" y="2938387"/>
            <a:ext cx="6188100" cy="1339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19260000" dist="19050">
              <a:schemeClr val="dk1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rgbClr val="00FF00"/>
                </a:solidFill>
                <a:latin typeface="Radio Canada Big SemiBold"/>
                <a:ea typeface="Radio Canada Big SemiBold"/>
                <a:cs typeface="Radio Canada Big SemiBold"/>
                <a:sym typeface="Radio Canada Big SemiBold"/>
              </a:rPr>
              <a:t>Use photos in subsequent slides as alternate artifacts for </a:t>
            </a:r>
            <a:r>
              <a:rPr lang="en-US" sz="2500">
                <a:solidFill>
                  <a:srgbClr val="E06666"/>
                </a:solidFill>
                <a:latin typeface="Radio Canada Big SemiBold"/>
                <a:ea typeface="Radio Canada Big SemiBold"/>
                <a:cs typeface="Radio Canada Big SemiBold"/>
                <a:sym typeface="Radio Canada Big SemiBold"/>
              </a:rPr>
              <a:t>PhotoTalk</a:t>
            </a:r>
            <a:r>
              <a:rPr lang="en-US" sz="2500">
                <a:solidFill>
                  <a:srgbClr val="00FF00"/>
                </a:solidFill>
                <a:latin typeface="Radio Canada Big SemiBold"/>
                <a:ea typeface="Radio Canada Big SemiBold"/>
                <a:cs typeface="Radio Canada Big SemiBold"/>
                <a:sym typeface="Radio Canada Big SemiBold"/>
              </a:rPr>
              <a:t> </a:t>
            </a:r>
            <a:r>
              <a:rPr lang="en-US" sz="2500">
                <a:solidFill>
                  <a:srgbClr val="E06666"/>
                </a:solidFill>
                <a:latin typeface="Radio Canada Big SemiBold"/>
                <a:ea typeface="Radio Canada Big SemiBold"/>
                <a:cs typeface="Radio Canada Big SemiBold"/>
                <a:sym typeface="Radio Canada Big SemiBold"/>
              </a:rPr>
              <a:t>warm-ups</a:t>
            </a:r>
            <a:r>
              <a:rPr lang="en-US" sz="2500">
                <a:solidFill>
                  <a:srgbClr val="00FF00"/>
                </a:solidFill>
                <a:latin typeface="Radio Canada Big SemiBold"/>
                <a:ea typeface="Radio Canada Big SemiBold"/>
                <a:cs typeface="Radio Canada Big SemiBold"/>
                <a:sym typeface="Radio Canada Big SemiBold"/>
              </a:rPr>
              <a:t> or </a:t>
            </a:r>
            <a:r>
              <a:rPr lang="en-US" sz="2500">
                <a:solidFill>
                  <a:srgbClr val="E06666"/>
                </a:solidFill>
                <a:latin typeface="Radio Canada Big SemiBold"/>
                <a:ea typeface="Radio Canada Big SemiBold"/>
                <a:cs typeface="Radio Canada Big SemiBold"/>
                <a:sym typeface="Radio Canada Big SemiBold"/>
              </a:rPr>
              <a:t>related activities</a:t>
            </a:r>
            <a:r>
              <a:rPr lang="en-US" sz="2500">
                <a:solidFill>
                  <a:srgbClr val="00FF00"/>
                </a:solidFill>
                <a:latin typeface="Radio Canada Big SemiBold"/>
                <a:ea typeface="Radio Canada Big SemiBold"/>
                <a:cs typeface="Radio Canada Big SemiBold"/>
                <a:sym typeface="Radio Canada Big SemiBold"/>
              </a:rPr>
              <a:t> as needed</a:t>
            </a:r>
            <a:endParaRPr sz="2500">
              <a:solidFill>
                <a:srgbClr val="00FF00"/>
              </a:solidFill>
              <a:latin typeface="Radio Canada Big SemiBold"/>
              <a:ea typeface="Radio Canada Big SemiBold"/>
              <a:cs typeface="Radio Canada Big SemiBold"/>
              <a:sym typeface="Radio Canada Big SemiBold"/>
            </a:endParaRPr>
          </a:p>
        </p:txBody>
      </p:sp>
      <p:sp>
        <p:nvSpPr>
          <p:cNvPr id="2944" name="Google Shape;2944;p281">
            <a:hlinkClick action="ppaction://hlinkshowjump?jump=firstslide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FFFF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5" name="Google Shape;2945;p28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3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04" name="Google Shape;404;p39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05" name="Google Shape;405;p3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3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3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3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9" name="Shape 2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0" name="Google Shape;2950;p2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95150" y="190775"/>
            <a:ext cx="3842549" cy="2156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1" name="Google Shape;2951;p2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6763" y="3059925"/>
            <a:ext cx="2966250" cy="197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2" name="Google Shape;2952;p28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3100" y="190775"/>
            <a:ext cx="2179425" cy="282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3" name="Google Shape;2953;p28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10313" y="2571750"/>
            <a:ext cx="2581275" cy="17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4" name="Google Shape;2954;p28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39113" y="2879650"/>
            <a:ext cx="2985125" cy="2157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5" name="Google Shape;2955;p28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10325" y="152400"/>
            <a:ext cx="2581275" cy="2085664"/>
          </a:xfrm>
          <a:prstGeom prst="rect">
            <a:avLst/>
          </a:prstGeom>
          <a:noFill/>
          <a:ln>
            <a:noFill/>
          </a:ln>
        </p:spPr>
      </p:pic>
      <p:sp>
        <p:nvSpPr>
          <p:cNvPr id="2956" name="Google Shape;2956;p28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7" name="Google Shape;2957;p282">
            <a:hlinkClick action="ppaction://hlinksldjump" r:id="rId9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8" name="Google Shape;2958;p28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9" name="Google Shape;2959;p282"/>
          <p:cNvSpPr txBox="1"/>
          <p:nvPr/>
        </p:nvSpPr>
        <p:spPr>
          <a:xfrm>
            <a:off x="141000" y="2722075"/>
            <a:ext cx="2179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Alaska State Library,Historical Collections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60" name="Google Shape;2960;p282"/>
          <p:cNvSpPr txBox="1"/>
          <p:nvPr/>
        </p:nvSpPr>
        <p:spPr>
          <a:xfrm>
            <a:off x="2422563" y="2055275"/>
            <a:ext cx="2179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Marjory Collins</a:t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1" name="Google Shape;2961;p282"/>
          <p:cNvSpPr txBox="1"/>
          <p:nvPr/>
        </p:nvSpPr>
        <p:spPr>
          <a:xfrm>
            <a:off x="6334613" y="1945575"/>
            <a:ext cx="2179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Dorothea Lange</a:t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2" name="Google Shape;2962;p282"/>
          <p:cNvSpPr txBox="1"/>
          <p:nvPr/>
        </p:nvSpPr>
        <p:spPr>
          <a:xfrm>
            <a:off x="190000" y="4758900"/>
            <a:ext cx="2179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Virginia Supnet Hill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63" name="Google Shape;2963;p282"/>
          <p:cNvSpPr txBox="1"/>
          <p:nvPr/>
        </p:nvSpPr>
        <p:spPr>
          <a:xfrm>
            <a:off x="3253025" y="4758888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Mary Oliver/Pajaro Valley Historical Association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64" name="Google Shape;2964;p282"/>
          <p:cNvSpPr txBox="1"/>
          <p:nvPr/>
        </p:nvSpPr>
        <p:spPr>
          <a:xfrm>
            <a:off x="6324250" y="4133700"/>
            <a:ext cx="1706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Library of Congress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8" name="Shape 2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" name="Google Shape;2969;p2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8414" y="121375"/>
            <a:ext cx="3795160" cy="254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0" name="Google Shape;2970;p2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44400" y="1663363"/>
            <a:ext cx="1956500" cy="195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1" name="Google Shape;2971;p28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15500" y="121375"/>
            <a:ext cx="2499875" cy="172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2" name="Google Shape;2972;p28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22049" y="3455875"/>
            <a:ext cx="2499900" cy="157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3" name="Google Shape;2973;p28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99575" y="2786200"/>
            <a:ext cx="3321450" cy="186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4" name="Google Shape;2974;p28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2600" y="121386"/>
            <a:ext cx="2322575" cy="1674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5" name="Google Shape;2975;p28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9575" y="1869275"/>
            <a:ext cx="2308617" cy="154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6" name="Google Shape;2976;p28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5626" y="3487825"/>
            <a:ext cx="2828779" cy="1544675"/>
          </a:xfrm>
          <a:prstGeom prst="rect">
            <a:avLst/>
          </a:prstGeom>
          <a:noFill/>
          <a:ln>
            <a:noFill/>
          </a:ln>
        </p:spPr>
      </p:pic>
      <p:sp>
        <p:nvSpPr>
          <p:cNvPr id="2977" name="Google Shape;2977;p28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8" name="Google Shape;2978;p283">
            <a:hlinkClick action="ppaction://hlinksldjump" r:id="rId11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9" name="Google Shape;2979;p28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0" name="Google Shape;2980;p283"/>
          <p:cNvSpPr txBox="1"/>
          <p:nvPr/>
        </p:nvSpPr>
        <p:spPr>
          <a:xfrm>
            <a:off x="30000" y="4796950"/>
            <a:ext cx="1956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New York Public Library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81" name="Google Shape;2981;p283"/>
          <p:cNvSpPr txBox="1"/>
          <p:nvPr/>
        </p:nvSpPr>
        <p:spPr>
          <a:xfrm>
            <a:off x="30020" y="1576775"/>
            <a:ext cx="177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United Farm Workers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82" name="Google Shape;2982;p283"/>
          <p:cNvSpPr txBox="1"/>
          <p:nvPr/>
        </p:nvSpPr>
        <p:spPr>
          <a:xfrm>
            <a:off x="5599595" y="4462400"/>
            <a:ext cx="177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Bob Parent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83" name="Google Shape;2983;p283"/>
          <p:cNvSpPr txBox="1"/>
          <p:nvPr/>
        </p:nvSpPr>
        <p:spPr>
          <a:xfrm>
            <a:off x="2944350" y="4796950"/>
            <a:ext cx="1956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Marc Grossman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84" name="Google Shape;2984;p283"/>
          <p:cNvSpPr txBox="1"/>
          <p:nvPr/>
        </p:nvSpPr>
        <p:spPr>
          <a:xfrm>
            <a:off x="30020" y="3186863"/>
            <a:ext cx="177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Mimi Plumb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85" name="Google Shape;2985;p283"/>
          <p:cNvSpPr txBox="1"/>
          <p:nvPr/>
        </p:nvSpPr>
        <p:spPr>
          <a:xfrm>
            <a:off x="5115370" y="2425500"/>
            <a:ext cx="177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Cesar Chavez Foundation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86" name="Google Shape;2986;p283"/>
          <p:cNvSpPr txBox="1"/>
          <p:nvPr/>
        </p:nvSpPr>
        <p:spPr>
          <a:xfrm>
            <a:off x="2814795" y="3172963"/>
            <a:ext cx="177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Betty Supnet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87" name="Google Shape;2987;p283"/>
          <p:cNvSpPr txBox="1"/>
          <p:nvPr/>
        </p:nvSpPr>
        <p:spPr>
          <a:xfrm>
            <a:off x="2522170" y="1576775"/>
            <a:ext cx="1775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USA Today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1" name="Shape 2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2" name="Google Shape;2992;p2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75600" y="186275"/>
            <a:ext cx="2969250" cy="2138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3" name="Google Shape;2993;p2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81600" y="58550"/>
            <a:ext cx="3293100" cy="4906750"/>
          </a:xfrm>
          <a:prstGeom prst="rect">
            <a:avLst/>
          </a:prstGeom>
          <a:noFill/>
          <a:ln>
            <a:noFill/>
          </a:ln>
        </p:spPr>
      </p:pic>
      <p:sp>
        <p:nvSpPr>
          <p:cNvPr id="2994" name="Google Shape;2994;p28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5" name="Google Shape;2995;p284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6" name="Google Shape;2996;p28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97" name="Google Shape;2997;p28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97550" y="2460637"/>
            <a:ext cx="2247325" cy="2463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8" name="Google Shape;2998;p28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3525" y="2460625"/>
            <a:ext cx="3197276" cy="2517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9" name="Google Shape;2999;p284"/>
          <p:cNvPicPr preferRelativeResize="0"/>
          <p:nvPr/>
        </p:nvPicPr>
        <p:blipFill rotWithShape="1">
          <a:blip r:embed="rId8">
            <a:alphaModFix/>
          </a:blip>
          <a:srcRect b="0" l="9730" r="16101" t="0"/>
          <a:stretch/>
        </p:blipFill>
        <p:spPr>
          <a:xfrm>
            <a:off x="163525" y="186276"/>
            <a:ext cx="2359449" cy="2138275"/>
          </a:xfrm>
          <a:prstGeom prst="rect">
            <a:avLst/>
          </a:prstGeom>
          <a:noFill/>
          <a:ln>
            <a:noFill/>
          </a:ln>
        </p:spPr>
      </p:pic>
      <p:sp>
        <p:nvSpPr>
          <p:cNvPr id="3000" name="Google Shape;3000;p284"/>
          <p:cNvSpPr txBox="1"/>
          <p:nvPr/>
        </p:nvSpPr>
        <p:spPr>
          <a:xfrm>
            <a:off x="5592250" y="4606550"/>
            <a:ext cx="1418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 David Bacon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01" name="Google Shape;3001;p284"/>
          <p:cNvSpPr txBox="1"/>
          <p:nvPr/>
        </p:nvSpPr>
        <p:spPr>
          <a:xfrm>
            <a:off x="63362" y="4758900"/>
            <a:ext cx="3334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University of Washington Libraries, Special Collections    UW23687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02" name="Google Shape;3002;p284"/>
          <p:cNvSpPr txBox="1"/>
          <p:nvPr/>
        </p:nvSpPr>
        <p:spPr>
          <a:xfrm>
            <a:off x="63350" y="2133200"/>
            <a:ext cx="1418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Kern County Library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03" name="Google Shape;3003;p284"/>
          <p:cNvSpPr txBox="1"/>
          <p:nvPr/>
        </p:nvSpPr>
        <p:spPr>
          <a:xfrm>
            <a:off x="2599400" y="2133200"/>
            <a:ext cx="1972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UPI photo dated 3/18/1966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04" name="Google Shape;3004;p284"/>
          <p:cNvSpPr txBox="1"/>
          <p:nvPr/>
        </p:nvSpPr>
        <p:spPr>
          <a:xfrm>
            <a:off x="3360800" y="4606550"/>
            <a:ext cx="1972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 Forever Stamp: Larry Itliong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8" name="Shape 3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9" name="Google Shape;3009;p2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325" y="305950"/>
            <a:ext cx="5824051" cy="4157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0" name="Google Shape;3010;p285"/>
          <p:cNvPicPr preferRelativeResize="0"/>
          <p:nvPr/>
        </p:nvPicPr>
        <p:blipFill rotWithShape="1">
          <a:blip r:embed="rId4">
            <a:alphaModFix/>
          </a:blip>
          <a:srcRect b="3855" l="30985" r="30878" t="3910"/>
          <a:stretch/>
        </p:blipFill>
        <p:spPr>
          <a:xfrm>
            <a:off x="6140000" y="246529"/>
            <a:ext cx="2914224" cy="3964996"/>
          </a:xfrm>
          <a:prstGeom prst="rect">
            <a:avLst/>
          </a:prstGeom>
          <a:noFill/>
          <a:ln>
            <a:noFill/>
          </a:ln>
        </p:spPr>
      </p:pic>
      <p:sp>
        <p:nvSpPr>
          <p:cNvPr id="3011" name="Google Shape;3011;p28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2" name="Google Shape;3012;p285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3" name="Google Shape;3013;p28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4" name="Google Shape;3014;p285"/>
          <p:cNvSpPr txBox="1"/>
          <p:nvPr/>
        </p:nvSpPr>
        <p:spPr>
          <a:xfrm>
            <a:off x="102725" y="4211525"/>
            <a:ext cx="3673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NAACP Los Angeles, California Branch</a:t>
            </a:r>
            <a:endParaRPr i="1" sz="700">
              <a:solidFill>
                <a:srgbClr val="333336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15" name="Google Shape;3015;p285"/>
          <p:cNvSpPr txBox="1"/>
          <p:nvPr/>
        </p:nvSpPr>
        <p:spPr>
          <a:xfrm>
            <a:off x="6052725" y="3919025"/>
            <a:ext cx="3673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Welga Project</a:t>
            </a:r>
            <a:endParaRPr i="1" sz="700">
              <a:solidFill>
                <a:srgbClr val="333336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9" name="Shape 3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0" name="Google Shape;3020;p2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6775" y="68575"/>
            <a:ext cx="4949599" cy="278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1" name="Google Shape;3021;p2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39025" y="2985000"/>
            <a:ext cx="2646074" cy="148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2" name="Google Shape;3022;p28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56787" y="3041425"/>
            <a:ext cx="2273575" cy="145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3" name="Google Shape;3023;p28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5500" y="126600"/>
            <a:ext cx="3727350" cy="4798158"/>
          </a:xfrm>
          <a:prstGeom prst="rect">
            <a:avLst/>
          </a:prstGeom>
          <a:noFill/>
          <a:ln>
            <a:noFill/>
          </a:ln>
        </p:spPr>
      </p:pic>
      <p:sp>
        <p:nvSpPr>
          <p:cNvPr id="3024" name="Google Shape;3024;p28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5" name="Google Shape;3025;p286">
            <a:hlinkClick action="ppaction://hlinksldjump" r:id="rId7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6" name="Google Shape;3026;p28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7" name="Google Shape;3027;p286"/>
          <p:cNvSpPr txBox="1"/>
          <p:nvPr/>
        </p:nvSpPr>
        <p:spPr>
          <a:xfrm>
            <a:off x="3842850" y="2626275"/>
            <a:ext cx="3673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Ted Streshinsky/CORBIS/Corbis/Getty Images</a:t>
            </a:r>
            <a:endParaRPr i="1" sz="700">
              <a:solidFill>
                <a:srgbClr val="333336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28" name="Google Shape;3028;p286"/>
          <p:cNvSpPr txBox="1"/>
          <p:nvPr/>
        </p:nvSpPr>
        <p:spPr>
          <a:xfrm>
            <a:off x="6232450" y="4250400"/>
            <a:ext cx="3673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Ted Streshinsky/CORBIS/Corbis/Getty Images</a:t>
            </a:r>
            <a:endParaRPr i="1" sz="700">
              <a:solidFill>
                <a:srgbClr val="333336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29" name="Google Shape;3029;p286"/>
          <p:cNvSpPr txBox="1"/>
          <p:nvPr/>
        </p:nvSpPr>
        <p:spPr>
          <a:xfrm>
            <a:off x="3956775" y="4376200"/>
            <a:ext cx="1879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The Chicano Movement</a:t>
            </a:r>
            <a:endParaRPr i="1" sz="700">
              <a:solidFill>
                <a:srgbClr val="333336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30" name="Google Shape;3030;p286"/>
          <p:cNvSpPr txBox="1"/>
          <p:nvPr/>
        </p:nvSpPr>
        <p:spPr>
          <a:xfrm>
            <a:off x="-17400" y="4744900"/>
            <a:ext cx="1879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United Farm Workers</a:t>
            </a:r>
            <a:endParaRPr i="1" sz="700">
              <a:solidFill>
                <a:srgbClr val="333336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4" name="Shape 3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5" name="Google Shape;3035;p2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225" y="981501"/>
            <a:ext cx="4079926" cy="4109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6" name="Google Shape;3036;p2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17275" y="102751"/>
            <a:ext cx="3203750" cy="194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7" name="Google Shape;3037;p28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5226" y="72050"/>
            <a:ext cx="3311474" cy="185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8" name="Google Shape;3038;p28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17275" y="2320813"/>
            <a:ext cx="3203750" cy="194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9" name="Google Shape;3039;p28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29049" y="2320825"/>
            <a:ext cx="2050125" cy="27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0" name="Google Shape;3040;p28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546924" y="72050"/>
            <a:ext cx="2050125" cy="2050153"/>
          </a:xfrm>
          <a:prstGeom prst="rect">
            <a:avLst/>
          </a:prstGeom>
          <a:noFill/>
          <a:ln>
            <a:noFill/>
          </a:ln>
        </p:spPr>
      </p:pic>
      <p:sp>
        <p:nvSpPr>
          <p:cNvPr id="3041" name="Google Shape;3041;p28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2" name="Google Shape;3042;p287">
            <a:hlinkClick action="ppaction://hlinksldjump" r:id="rId9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3" name="Google Shape;3043;p28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4" name="Google Shape;3044;p287"/>
          <p:cNvSpPr txBox="1"/>
          <p:nvPr/>
        </p:nvSpPr>
        <p:spPr>
          <a:xfrm>
            <a:off x="5618725" y="4067225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T</a:t>
            </a: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he Delano Manongs</a:t>
            </a:r>
            <a:endParaRPr/>
          </a:p>
        </p:txBody>
      </p:sp>
      <p:sp>
        <p:nvSpPr>
          <p:cNvPr id="3045" name="Google Shape;3045;p287"/>
          <p:cNvSpPr txBox="1"/>
          <p:nvPr/>
        </p:nvSpPr>
        <p:spPr>
          <a:xfrm>
            <a:off x="5624250" y="1656775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Amadeus magazine, "¡Viva La Huelga!</a:t>
            </a:r>
            <a:endParaRPr/>
          </a:p>
        </p:txBody>
      </p:sp>
      <p:sp>
        <p:nvSpPr>
          <p:cNvPr id="3046" name="Google Shape;3046;p287"/>
          <p:cNvSpPr txBox="1"/>
          <p:nvPr/>
        </p:nvSpPr>
        <p:spPr>
          <a:xfrm>
            <a:off x="3567438" y="4691300"/>
            <a:ext cx="200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Harvey </a:t>
            </a: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R</a:t>
            </a: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ichards  | Farmworker Movement Documentation Project</a:t>
            </a:r>
            <a:endParaRPr i="1" sz="700">
              <a:solidFill>
                <a:srgbClr val="333336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47" name="Google Shape;3047;p287"/>
          <p:cNvSpPr txBox="1"/>
          <p:nvPr/>
        </p:nvSpPr>
        <p:spPr>
          <a:xfrm>
            <a:off x="2" y="1656775"/>
            <a:ext cx="2313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Labor and Urban Affairs, Wayne State University</a:t>
            </a:r>
            <a:endParaRPr i="1" sz="700">
              <a:solidFill>
                <a:srgbClr val="333336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48" name="Google Shape;3048;p287"/>
          <p:cNvSpPr txBox="1"/>
          <p:nvPr/>
        </p:nvSpPr>
        <p:spPr>
          <a:xfrm>
            <a:off x="3455889" y="1848525"/>
            <a:ext cx="2313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Time Graphics</a:t>
            </a:r>
            <a:endParaRPr i="1" sz="700">
              <a:solidFill>
                <a:srgbClr val="333336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49" name="Google Shape;3049;p287"/>
          <p:cNvSpPr txBox="1"/>
          <p:nvPr/>
        </p:nvSpPr>
        <p:spPr>
          <a:xfrm>
            <a:off x="5" y="4745150"/>
            <a:ext cx="2764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chemeClr val="lt1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Frank Q. Brown of The LA Times/Wikimedia Commons</a:t>
            </a:r>
            <a:endParaRPr i="1" sz="700">
              <a:solidFill>
                <a:srgbClr val="333336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3" name="Shape 3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4" name="Google Shape;3054;p2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17372" y="3093225"/>
            <a:ext cx="2522049" cy="169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5" name="Google Shape;3055;p2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13601" y="279000"/>
            <a:ext cx="2845776" cy="1867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6" name="Google Shape;3056;p2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16850" y="2851125"/>
            <a:ext cx="2167224" cy="201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7" name="Google Shape;3057;p28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6475" y="226245"/>
            <a:ext cx="3901623" cy="250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8" name="Google Shape;3058;p28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61500" y="2263376"/>
            <a:ext cx="1497875" cy="216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9" name="Google Shape;3059;p28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9250" y="3108525"/>
            <a:ext cx="2498176" cy="166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0" name="Google Shape;3060;p28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127550" y="235022"/>
            <a:ext cx="1946350" cy="2457277"/>
          </a:xfrm>
          <a:prstGeom prst="rect">
            <a:avLst/>
          </a:prstGeom>
          <a:noFill/>
          <a:ln>
            <a:noFill/>
          </a:ln>
        </p:spPr>
      </p:pic>
      <p:sp>
        <p:nvSpPr>
          <p:cNvPr id="3061" name="Google Shape;3061;p28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2" name="Google Shape;3062;p288">
            <a:hlinkClick action="ppaction://hlinksldjump" r:id="rId10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3" name="Google Shape;3063;p28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4" name="Google Shape;3064;p288"/>
          <p:cNvSpPr txBox="1"/>
          <p:nvPr/>
        </p:nvSpPr>
        <p:spPr>
          <a:xfrm>
            <a:off x="7484075" y="4204150"/>
            <a:ext cx="1761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Time Toast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65" name="Google Shape;3065;p288"/>
          <p:cNvSpPr txBox="1"/>
          <p:nvPr/>
        </p:nvSpPr>
        <p:spPr>
          <a:xfrm>
            <a:off x="5217650" y="4542900"/>
            <a:ext cx="190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Corazon Pasiona - Presidential Museum and Library PH (2010-2015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66" name="Google Shape;3066;p288"/>
          <p:cNvSpPr txBox="1"/>
          <p:nvPr/>
        </p:nvSpPr>
        <p:spPr>
          <a:xfrm>
            <a:off x="2631300" y="4538900"/>
            <a:ext cx="1902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David Bacon, Stanford Libraries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67" name="Google Shape;3067;p288"/>
          <p:cNvSpPr txBox="1"/>
          <p:nvPr/>
        </p:nvSpPr>
        <p:spPr>
          <a:xfrm>
            <a:off x="-107825" y="4596750"/>
            <a:ext cx="2298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UC San Diego Library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68" name="Google Shape;3068;p288"/>
          <p:cNvSpPr txBox="1"/>
          <p:nvPr/>
        </p:nvSpPr>
        <p:spPr>
          <a:xfrm>
            <a:off x="-36950" y="2568575"/>
            <a:ext cx="2298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Kouns, John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69" name="Google Shape;3069;p288"/>
          <p:cNvSpPr txBox="1"/>
          <p:nvPr/>
        </p:nvSpPr>
        <p:spPr>
          <a:xfrm>
            <a:off x="4066125" y="2473625"/>
            <a:ext cx="2298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University of California San Diego Library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70" name="Google Shape;3070;p288"/>
          <p:cNvSpPr txBox="1"/>
          <p:nvPr/>
        </p:nvSpPr>
        <p:spPr>
          <a:xfrm>
            <a:off x="6123550" y="1900300"/>
            <a:ext cx="2298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BARRY SWEET (AP)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4" name="Shape 3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Google Shape;3075;p2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2475" y="152401"/>
            <a:ext cx="3420649" cy="220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Google Shape;3076;p2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5412013" cy="290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7" name="Google Shape;3077;p2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52477" y="2496800"/>
            <a:ext cx="3313622" cy="249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8" name="Google Shape;3078;p28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3052098"/>
            <a:ext cx="2767951" cy="1939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9" name="Google Shape;3079;p28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37125" y="3073863"/>
            <a:ext cx="2527299" cy="1895474"/>
          </a:xfrm>
          <a:prstGeom prst="rect">
            <a:avLst/>
          </a:prstGeom>
          <a:noFill/>
          <a:ln>
            <a:noFill/>
          </a:ln>
        </p:spPr>
      </p:pic>
      <p:sp>
        <p:nvSpPr>
          <p:cNvPr id="3080" name="Google Shape;3080;p28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1" name="Google Shape;3081;p289">
            <a:hlinkClick action="ppaction://hlinksldjump" r:id="rId8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2" name="Google Shape;3082;p28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3" name="Google Shape;3083;p289"/>
          <p:cNvSpPr txBox="1"/>
          <p:nvPr/>
        </p:nvSpPr>
        <p:spPr>
          <a:xfrm>
            <a:off x="5545674" y="4796950"/>
            <a:ext cx="3334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University of Washington Libraries, Special Collections    UW23687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84" name="Google Shape;3084;p289"/>
          <p:cNvSpPr txBox="1"/>
          <p:nvPr/>
        </p:nvSpPr>
        <p:spPr>
          <a:xfrm>
            <a:off x="2967199" y="4796950"/>
            <a:ext cx="3334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Corky Lee/Smithsonian Magazine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85" name="Google Shape;3085;p289"/>
          <p:cNvSpPr txBox="1"/>
          <p:nvPr/>
        </p:nvSpPr>
        <p:spPr>
          <a:xfrm>
            <a:off x="60574" y="4796950"/>
            <a:ext cx="3334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University of Washington Libraries, Special Collections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86" name="Google Shape;3086;p289"/>
          <p:cNvSpPr txBox="1"/>
          <p:nvPr/>
        </p:nvSpPr>
        <p:spPr>
          <a:xfrm>
            <a:off x="5545674" y="2149650"/>
            <a:ext cx="3334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Filipino American National Historical Society (FANHS)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87" name="Google Shape;3087;p289"/>
          <p:cNvSpPr txBox="1"/>
          <p:nvPr/>
        </p:nvSpPr>
        <p:spPr>
          <a:xfrm>
            <a:off x="60574" y="2685200"/>
            <a:ext cx="3334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University of Washington Libraries, Special Collections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1" name="Shape 3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2" name="Google Shape;3092;p2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1700" y="1813563"/>
            <a:ext cx="1640687" cy="161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3" name="Google Shape;3093;p2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8175" y="2383850"/>
            <a:ext cx="2588574" cy="2629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4" name="Google Shape;3094;p2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7213" y="3540800"/>
            <a:ext cx="2060183" cy="147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5" name="Google Shape;3095;p29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86725" y="247385"/>
            <a:ext cx="2588571" cy="1928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6" name="Google Shape;3096;p29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90042" y="3134325"/>
            <a:ext cx="2839569" cy="19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7" name="Google Shape;3097;p29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9212" y="119725"/>
            <a:ext cx="2276188" cy="1616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8" name="Google Shape;3098;p29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767329" y="119725"/>
            <a:ext cx="2336300" cy="301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099" name="Google Shape;3099;p29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0" name="Google Shape;3100;p290">
            <a:hlinkClick action="ppaction://hlinksldjump" r:id="rId10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1" name="Google Shape;3101;p29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2" name="Google Shape;3102;p290"/>
          <p:cNvSpPr txBox="1"/>
          <p:nvPr/>
        </p:nvSpPr>
        <p:spPr>
          <a:xfrm>
            <a:off x="6723613" y="4796950"/>
            <a:ext cx="1997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Stampone, John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03" name="Google Shape;3103;p290"/>
          <p:cNvSpPr txBox="1"/>
          <p:nvPr/>
        </p:nvSpPr>
        <p:spPr>
          <a:xfrm>
            <a:off x="3318388" y="4796950"/>
            <a:ext cx="1997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U.S. History 2009 Ex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04" name="Google Shape;3104;p290"/>
          <p:cNvSpPr txBox="1"/>
          <p:nvPr/>
        </p:nvSpPr>
        <p:spPr>
          <a:xfrm>
            <a:off x="868438" y="4900500"/>
            <a:ext cx="1997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Seattle Post-Intelligencer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05" name="Google Shape;3105;p290"/>
          <p:cNvSpPr txBox="1"/>
          <p:nvPr/>
        </p:nvSpPr>
        <p:spPr>
          <a:xfrm>
            <a:off x="868438" y="3327000"/>
            <a:ext cx="1997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A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ngelo Lopez 2014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06" name="Google Shape;3106;p290"/>
          <p:cNvSpPr txBox="1"/>
          <p:nvPr/>
        </p:nvSpPr>
        <p:spPr>
          <a:xfrm>
            <a:off x="3936613" y="2475375"/>
            <a:ext cx="1997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Farmworker Movement Online Gallery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0" name="Shape 3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1" name="Google Shape;3111;p2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3615300"/>
            <a:ext cx="2208150" cy="1481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2" name="Google Shape;3112;p2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37702" y="49949"/>
            <a:ext cx="3083325" cy="205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3" name="Google Shape;3113;p29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0173" y="1980950"/>
            <a:ext cx="2272619" cy="151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4" name="Google Shape;3114;p29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76525" y="2294375"/>
            <a:ext cx="2208150" cy="2802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5" name="Google Shape;3115;p29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12250" y="2021100"/>
            <a:ext cx="1884075" cy="147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6" name="Google Shape;3116;p29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799175" y="2294375"/>
            <a:ext cx="2121850" cy="2154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7" name="Google Shape;3117;p29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7900" y="49950"/>
            <a:ext cx="2795370" cy="1849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8" name="Google Shape;3118;p29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067125" y="49150"/>
            <a:ext cx="2408676" cy="1849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9" name="Google Shape;3119;p29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512249" y="3615299"/>
            <a:ext cx="1849770" cy="14813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0" name="Google Shape;3120;p29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1" name="Google Shape;3121;p291">
            <a:hlinkClick action="ppaction://hlinksldjump" r:id="rId12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2" name="Google Shape;3122;p29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3" name="Google Shape;3123;p291"/>
          <p:cNvSpPr txBox="1"/>
          <p:nvPr/>
        </p:nvSpPr>
        <p:spPr>
          <a:xfrm>
            <a:off x="2416250" y="3296675"/>
            <a:ext cx="1997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UFW (DDT strikes in the 1980s)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24" name="Google Shape;3124;p291"/>
          <p:cNvSpPr txBox="1"/>
          <p:nvPr/>
        </p:nvSpPr>
        <p:spPr>
          <a:xfrm>
            <a:off x="4396325" y="4901650"/>
            <a:ext cx="1997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Joy Wolf / Arizona Daily Star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25" name="Google Shape;3125;p291"/>
          <p:cNvSpPr txBox="1"/>
          <p:nvPr/>
        </p:nvSpPr>
        <p:spPr>
          <a:xfrm>
            <a:off x="2392788" y="4796950"/>
            <a:ext cx="2008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Los Angeles Public Library, Herald-Examiner Collection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26" name="Google Shape;3126;p291"/>
          <p:cNvSpPr txBox="1"/>
          <p:nvPr/>
        </p:nvSpPr>
        <p:spPr>
          <a:xfrm>
            <a:off x="125250" y="4754900"/>
            <a:ext cx="22725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John Malmin. 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5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Reproduced from the University of California, Los Angeles. Library. Department of Special Collections under Creative Commons License</a:t>
            </a:r>
            <a:endParaRPr i="1" sz="5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27" name="Google Shape;3127;p291"/>
          <p:cNvSpPr txBox="1"/>
          <p:nvPr/>
        </p:nvSpPr>
        <p:spPr>
          <a:xfrm>
            <a:off x="6684675" y="4250400"/>
            <a:ext cx="1997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H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arvey Richards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28" name="Google Shape;3128;p291"/>
          <p:cNvSpPr txBox="1"/>
          <p:nvPr/>
        </p:nvSpPr>
        <p:spPr>
          <a:xfrm>
            <a:off x="30525" y="3296675"/>
            <a:ext cx="1997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C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esar E. Chavez Foundation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29" name="Google Shape;3129;p291"/>
          <p:cNvSpPr txBox="1"/>
          <p:nvPr/>
        </p:nvSpPr>
        <p:spPr>
          <a:xfrm>
            <a:off x="5738475" y="1917825"/>
            <a:ext cx="1997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AP Photo/Steve Starr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30" name="Google Shape;3130;p291"/>
          <p:cNvSpPr txBox="1"/>
          <p:nvPr/>
        </p:nvSpPr>
        <p:spPr>
          <a:xfrm>
            <a:off x="2938500" y="1708025"/>
            <a:ext cx="2899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DigitalNC | Lucy R. Penegar Collection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31" name="Google Shape;3131;p291"/>
          <p:cNvSpPr txBox="1"/>
          <p:nvPr/>
        </p:nvSpPr>
        <p:spPr>
          <a:xfrm>
            <a:off x="-13050" y="1708025"/>
            <a:ext cx="2272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Detroit News Staff  | Walter P. Reuther Library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4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14" name="Google Shape;414;p40"/>
          <p:cNvSpPr txBox="1"/>
          <p:nvPr/>
        </p:nvSpPr>
        <p:spPr>
          <a:xfrm>
            <a:off x="914400" y="1028700"/>
            <a:ext cx="7772400" cy="53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SS3CG2a: Respecting rights of others and promoting common good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ELAGSE3RI3: Describe historical events using sequence and cause/effect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ELAGSE3RI6: Distinguish own point of view from the author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15" name="Google Shape;415;p4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4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4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4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5" name="Shape 3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6" name="Google Shape;3136;p2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655700"/>
            <a:ext cx="3113850" cy="233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7" name="Google Shape;3137;p2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69525" y="152400"/>
            <a:ext cx="2529900" cy="270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8" name="Google Shape;3138;p2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52400"/>
            <a:ext cx="2529903" cy="235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9" name="Google Shape;3139;p29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03302" y="181634"/>
            <a:ext cx="3419475" cy="229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0" name="Google Shape;3140;p29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77525" y="2655700"/>
            <a:ext cx="2862700" cy="233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1" name="Google Shape;3141;p29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69525" y="2985468"/>
            <a:ext cx="2529900" cy="1972132"/>
          </a:xfrm>
          <a:prstGeom prst="rect">
            <a:avLst/>
          </a:prstGeom>
          <a:noFill/>
          <a:ln>
            <a:noFill/>
          </a:ln>
        </p:spPr>
      </p:pic>
      <p:sp>
        <p:nvSpPr>
          <p:cNvPr id="3142" name="Google Shape;3142;p29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3" name="Google Shape;3143;p292">
            <a:hlinkClick action="ppaction://hlinksldjump" r:id="rId9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4" name="Google Shape;3144;p292"/>
          <p:cNvSpPr txBox="1"/>
          <p:nvPr/>
        </p:nvSpPr>
        <p:spPr>
          <a:xfrm>
            <a:off x="6386100" y="4754900"/>
            <a:ext cx="1420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350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Johnny Itliong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45" name="Google Shape;3145;p292"/>
          <p:cNvSpPr txBox="1"/>
          <p:nvPr/>
        </p:nvSpPr>
        <p:spPr>
          <a:xfrm>
            <a:off x="3377525" y="4796950"/>
            <a:ext cx="17793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provenance unknown</a:t>
            </a:r>
            <a:endParaRPr/>
          </a:p>
        </p:txBody>
      </p:sp>
      <p:sp>
        <p:nvSpPr>
          <p:cNvPr id="3146" name="Google Shape;3146;p292"/>
          <p:cNvSpPr txBox="1"/>
          <p:nvPr/>
        </p:nvSpPr>
        <p:spPr>
          <a:xfrm>
            <a:off x="66850" y="4796950"/>
            <a:ext cx="17793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Walter Zeboski / AP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47" name="Google Shape;3147;p292"/>
          <p:cNvSpPr txBox="1"/>
          <p:nvPr/>
        </p:nvSpPr>
        <p:spPr>
          <a:xfrm>
            <a:off x="6386100" y="2655700"/>
            <a:ext cx="17793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San Diego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History Center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48" name="Google Shape;3148;p292"/>
          <p:cNvSpPr txBox="1"/>
          <p:nvPr/>
        </p:nvSpPr>
        <p:spPr>
          <a:xfrm>
            <a:off x="2682300" y="2279250"/>
            <a:ext cx="26184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Norman Sklarewitz. Library of Congress 2019633527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49" name="Google Shape;3149;p292"/>
          <p:cNvSpPr txBox="1"/>
          <p:nvPr/>
        </p:nvSpPr>
        <p:spPr>
          <a:xfrm>
            <a:off x="66850" y="2181575"/>
            <a:ext cx="26184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Credit: </a:t>
            </a:r>
            <a:r>
              <a:rPr i="1" lang="en-US" sz="700">
                <a:solidFill>
                  <a:srgbClr val="333336"/>
                </a:solidFill>
                <a:highlight>
                  <a:srgbClr val="FFFFFF"/>
                </a:highlight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The Hamilton Spectator</a:t>
            </a:r>
            <a:endParaRPr i="1" sz="700">
              <a:solidFill>
                <a:srgbClr val="333336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4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24" name="Google Shape;424;p41"/>
          <p:cNvSpPr txBox="1"/>
          <p:nvPr/>
        </p:nvSpPr>
        <p:spPr>
          <a:xfrm>
            <a:off x="914400" y="1028700"/>
            <a:ext cx="77724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Describe conditions faced by farm workers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Identify basic workers' rights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Explain why safe working conditions matter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25" name="Google Shape;425;p4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4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4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4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5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Understanding Filipino-American Roots 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3" name="Google Shape;153;p15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3.1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54" name="Google Shape;154;p1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1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4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34" name="Google Shape;434;p42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Farm workers faced unsafe conditions and fought for better rights.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35" name="Google Shape;435;p4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4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4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4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4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44" name="Google Shape;444;p43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🛠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How do unsafe conditions affect workers?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🏷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Why are workers' rights important?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45" name="Google Shape;445;p4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4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4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p4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4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54" name="Google Shape;454;p44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Farm Worker Movement Photo Gallery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FSA Farm Worker Photo Collection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55" name="Google Shape;455;p4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44">
            <a:hlinkClick action="ppaction://hlinksldjump" r:id="rId6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4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4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4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64" name="Google Shape;464;p45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🏭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conditions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rights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🚧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safety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💰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fair treatment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65" name="Google Shape;465;p4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4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4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p4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74" name="Google Shape;474;p46"/>
          <p:cNvSpPr txBox="1"/>
          <p:nvPr/>
        </p:nvSpPr>
        <p:spPr>
          <a:xfrm>
            <a:off x="914400" y="1028700"/>
            <a:ext cx="7772400" cy="4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🖼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Study photos of unsafe conditions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farm worker stories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'Worker Rights' booklet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Group discussion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75" name="Google Shape;475;p4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4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4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8" name="Google Shape;478;p4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4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84" name="Google Shape;484;p47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T-chart completion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Rights booklet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Letter writing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85" name="Google Shape;485;p4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4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4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3.11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88" name="Google Shape;488;p47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can we make workplaces safer?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48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Building Community </a:t>
            </a:r>
            <a:b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and Solidarity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94" name="Google Shape;494;p48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3.4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495" name="Google Shape;495;p4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4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4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4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03" name="Google Shape;503;p4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p4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p4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6" name="Google Shape;506;p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8425" y="1556102"/>
            <a:ext cx="4997400" cy="27978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D9D2E9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507" name="Google Shape;507;p49"/>
          <p:cNvSpPr txBox="1"/>
          <p:nvPr/>
        </p:nvSpPr>
        <p:spPr>
          <a:xfrm>
            <a:off x="5850250" y="1638800"/>
            <a:ext cx="3204000" cy="27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Why is unity important?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08" name="Google Shape;508;p49"/>
          <p:cNvSpPr txBox="1"/>
          <p:nvPr/>
        </p:nvSpPr>
        <p:spPr>
          <a:xfrm>
            <a:off x="892200" y="4542900"/>
            <a:ext cx="567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Workers joining hands</a:t>
            </a:r>
            <a:endParaRPr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09" name="Google Shape;509;p4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10" name="Google Shape;510;p49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511" name="Google Shape;511;p49"/>
          <p:cNvSpPr txBox="1"/>
          <p:nvPr/>
        </p:nvSpPr>
        <p:spPr>
          <a:xfrm rot="-5400000">
            <a:off x="-1372675" y="2785650"/>
            <a:ext cx="3338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Credits: Adobe Stock: By </a:t>
            </a:r>
            <a:r>
              <a:rPr lang="en-US" sz="10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Amonthep</a:t>
            </a:r>
            <a:endParaRPr sz="10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5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17" name="Google Shape;517;p50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18" name="Google Shape;518;p5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5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5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5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5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27" name="Google Shape;527;p51"/>
          <p:cNvSpPr txBox="1"/>
          <p:nvPr/>
        </p:nvSpPr>
        <p:spPr>
          <a:xfrm>
            <a:off x="914400" y="1028700"/>
            <a:ext cx="7772400" cy="53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SS3CG2a: Respecting rights of others and promoting common good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ELAGSE3RI3: Describe historical events using sequence and cause/effect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ELAGSE3RI6: Distinguish own point of view from the author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28" name="Google Shape;528;p5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Google Shape;529;p5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p5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1" name="Google Shape;531;p5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2" name="Google Shape;162;p16"/>
          <p:cNvSpPr txBox="1"/>
          <p:nvPr/>
        </p:nvSpPr>
        <p:spPr>
          <a:xfrm>
            <a:off x="5818850" y="1301175"/>
            <a:ext cx="3046800" cy="234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challenges do you think immigrants faced?</a:t>
            </a:r>
            <a:endParaRPr b="1" sz="37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3" name="Google Shape;163;p1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1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6" name="Google Shape;16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004" y="1301175"/>
            <a:ext cx="5252397" cy="3241725"/>
          </a:xfrm>
          <a:prstGeom prst="rect">
            <a:avLst/>
          </a:prstGeom>
          <a:noFill/>
          <a:ln>
            <a:noFill/>
          </a:ln>
          <a:effectLst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167" name="Google Shape;167;p16"/>
          <p:cNvSpPr txBox="1"/>
          <p:nvPr/>
        </p:nvSpPr>
        <p:spPr>
          <a:xfrm>
            <a:off x="244000" y="4546700"/>
            <a:ext cx="5670900" cy="446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rgbClr val="FFFFFF"/>
                </a:solidFill>
                <a:latin typeface="Noto Emoji"/>
                <a:ea typeface="Noto Emoji"/>
                <a:cs typeface="Noto Emoji"/>
                <a:sym typeface="Noto Emoji"/>
              </a:rPr>
              <a:t>🗺</a:t>
            </a:r>
            <a:r>
              <a:rPr lang="en-US" sz="17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Filipino </a:t>
            </a:r>
            <a:r>
              <a:rPr b="1" lang="en-US" sz="17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immigrants</a:t>
            </a:r>
            <a:r>
              <a:rPr lang="en-US" sz="17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arriving in the U.S.</a:t>
            </a:r>
            <a:endParaRPr sz="1700">
              <a:solidFill>
                <a:srgbClr val="FFFFFF"/>
              </a:solidFill>
            </a:endParaRPr>
          </a:p>
        </p:txBody>
      </p:sp>
      <p:sp>
        <p:nvSpPr>
          <p:cNvPr id="168" name="Google Shape;168;p1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69" name="Google Shape;169;p16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170" name="Google Shape;170;p16"/>
          <p:cNvSpPr txBox="1"/>
          <p:nvPr/>
        </p:nvSpPr>
        <p:spPr>
          <a:xfrm rot="-5400000">
            <a:off x="-1330650" y="2752700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US Naval History and Heritage Command</a:t>
            </a:r>
            <a:endParaRPr sz="1000"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5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37" name="Google Shape;537;p52"/>
          <p:cNvSpPr txBox="1"/>
          <p:nvPr/>
        </p:nvSpPr>
        <p:spPr>
          <a:xfrm>
            <a:off x="914400" y="1028700"/>
            <a:ext cx="77724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Define solidarity and community support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🤲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Examine worker alliances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Identify ways communities work together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38" name="Google Shape;538;p5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9" name="Google Shape;539;p5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p5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1" name="Google Shape;541;p5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5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47" name="Google Shape;547;p53"/>
          <p:cNvSpPr txBox="1"/>
          <p:nvPr/>
        </p:nvSpPr>
        <p:spPr>
          <a:xfrm>
            <a:off x="914400" y="1028700"/>
            <a:ext cx="77724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Unity among workers helped in achieving their goals.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48" name="Google Shape;548;p5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9" name="Google Shape;549;p5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0" name="Google Shape;550;p5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p5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5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57" name="Google Shape;557;p54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🤔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 communities support each other?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Why is unity important?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58" name="Google Shape;558;p5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5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p5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p5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5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67" name="Google Shape;567;p55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Farm Worker Movement Photo Gallery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Community Mural Supply Guide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6"/>
              </a:rPr>
              <a:t>Mural Painting Guide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7"/>
              </a:rPr>
              <a:t>Thank You Card Writing Guide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8"/>
              </a:rPr>
              <a:t>Customizable Thank You Templates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9"/>
              </a:rPr>
              <a:t>Student Thank You Notes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10"/>
              </a:rPr>
              <a:t>Thank You Card Templates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68" name="Google Shape;568;p5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9" name="Google Shape;569;p55">
            <a:hlinkClick action="ppaction://hlinksldjump" r:id="rId11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5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5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5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77" name="Google Shape;577;p56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solidarity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🧑</a:t>
            </a: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‍🤝‍🧑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alliance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🛠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unity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🏘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cooperation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78" name="Google Shape;578;p5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5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5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5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5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87" name="Google Shape;587;p57"/>
          <p:cNvSpPr txBox="1"/>
          <p:nvPr/>
        </p:nvSpPr>
        <p:spPr>
          <a:xfrm>
            <a:off x="914400" y="1028700"/>
            <a:ext cx="7772400" cy="4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🖼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Study photos of worker gatherings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🧠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Brainstorm word web for 'solidarity'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🎨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a community mural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Class discussion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88" name="Google Shape;588;p5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9" name="Google Shape;589;p5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0" name="Google Shape;590;p5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1" name="Google Shape;591;p5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5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97" name="Google Shape;597;p58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🎨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Mural participation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💌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Thank-you note writing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Exit ticket responses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598" name="Google Shape;598;p5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p5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5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4.11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01" name="Google Shape;601;p58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can we build unity </a:t>
            </a:r>
            <a:b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 our classroom?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59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Power of Working Together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07" name="Google Shape;607;p59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3.5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08" name="Google Shape;608;p5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9" name="Google Shape;609;p5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0" name="Google Shape;610;p5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6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16" name="Google Shape;616;p6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7" name="Google Shape;617;p6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p6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9" name="Google Shape;619;p60"/>
          <p:cNvSpPr txBox="1"/>
          <p:nvPr/>
        </p:nvSpPr>
        <p:spPr>
          <a:xfrm>
            <a:off x="5850250" y="1638800"/>
            <a:ext cx="3204000" cy="27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do you think they are fighting for?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pic>
        <p:nvPicPr>
          <p:cNvPr id="620" name="Google Shape;620;p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3825" y="1295963"/>
            <a:ext cx="4747800" cy="30855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621" name="Google Shape;621;p6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22" name="Google Shape;622;p60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623" name="Google Shape;623;p60"/>
          <p:cNvSpPr txBox="1"/>
          <p:nvPr/>
        </p:nvSpPr>
        <p:spPr>
          <a:xfrm>
            <a:off x="589150" y="4450800"/>
            <a:ext cx="567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Noto Emoji"/>
                <a:ea typeface="Noto Emoji"/>
                <a:cs typeface="Noto Emoji"/>
                <a:sym typeface="Noto Emoji"/>
              </a:rPr>
              <a:t>✊</a:t>
            </a:r>
            <a:r>
              <a:rPr lang="en-US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Protesters marching</a:t>
            </a:r>
            <a:endParaRPr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24" name="Google Shape;624;p60"/>
          <p:cNvSpPr txBox="1"/>
          <p:nvPr/>
        </p:nvSpPr>
        <p:spPr>
          <a:xfrm rot="-5400000">
            <a:off x="-1268100" y="2607875"/>
            <a:ext cx="2997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</a:t>
            </a:r>
            <a:r>
              <a:rPr lang="en-US" sz="9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Photograph by Paul Schutzer / The LIFE Picture Collection via Getty Images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6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30" name="Google Shape;630;p61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31" name="Google Shape;631;p6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2" name="Google Shape;632;p6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3" name="Google Shape;633;p6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p6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6" name="Google Shape;176;p17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77" name="Google Shape;177;p1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1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1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6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40" name="Google Shape;640;p62"/>
          <p:cNvSpPr txBox="1"/>
          <p:nvPr/>
        </p:nvSpPr>
        <p:spPr>
          <a:xfrm>
            <a:off x="914400" y="1028700"/>
            <a:ext cx="7772400" cy="53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SS3CG2a: Respecting rights of others and promoting common good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ELAGSE3RI3: Describe historical events using sequence and cause/effect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ELAGSE3RI6: Distinguish own point of view from the author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41" name="Google Shape;641;p6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p6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3" name="Google Shape;643;p6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4" name="Google Shape;644;p6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6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50" name="Google Shape;650;p63"/>
          <p:cNvSpPr txBox="1"/>
          <p:nvPr/>
        </p:nvSpPr>
        <p:spPr>
          <a:xfrm>
            <a:off x="914400" y="1028700"/>
            <a:ext cx="77724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the success of the Delano Grape Strike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Identify peaceful protest methods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💪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Describe group collaboration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51" name="Google Shape;651;p6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2" name="Google Shape;652;p6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3" name="Google Shape;653;p6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4" name="Google Shape;654;p6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6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60" name="Google Shape;660;p64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The Delano Grape Strike showed the power of unity and peaceful protest.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61" name="Google Shape;661;p6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2" name="Google Shape;662;p6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p6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4" name="Google Shape;664;p6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6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70" name="Google Shape;670;p65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How does peaceful protest create change?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is working together powerful?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71" name="Google Shape;671;p6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2" name="Google Shape;672;p6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3" name="Google Shape;673;p6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p6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6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80" name="Google Shape;680;p66"/>
          <p:cNvSpPr txBox="1"/>
          <p:nvPr/>
        </p:nvSpPr>
        <p:spPr>
          <a:xfrm>
            <a:off x="635000" y="1270000"/>
            <a:ext cx="78852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Civil Rights History Photos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Civil Rights Movement Photo Collection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🕰️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6"/>
              </a:rPr>
              <a:t>Interactive Timeline Creator</a:t>
            </a:r>
            <a:endParaRPr sz="3000">
              <a:solidFill>
                <a:schemeClr val="dk1"/>
              </a:solidFill>
              <a:latin typeface="Noto Emoji"/>
              <a:ea typeface="Noto Emoji"/>
              <a:cs typeface="Noto Emoji"/>
              <a:sym typeface="Noto Emoji"/>
            </a:endParaRPr>
          </a:p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👷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7"/>
              </a:rPr>
              <a:t>Farmworker Movement 1960-1993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81" name="Google Shape;681;p6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2" name="Google Shape;682;p66">
            <a:hlinkClick action="ppaction://hlinksldjump" r:id="rId8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3" name="Google Shape;683;p6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4" name="Google Shape;684;p6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6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90" name="Google Shape;690;p67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🚩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strike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peaceful protest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📢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picket line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negotiations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691" name="Google Shape;691;p6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2" name="Google Shape;692;p6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p6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Google Shape;694;p6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6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00" name="Google Shape;700;p68"/>
          <p:cNvSpPr txBox="1"/>
          <p:nvPr/>
        </p:nvSpPr>
        <p:spPr>
          <a:xfrm>
            <a:off x="914400" y="1028700"/>
            <a:ext cx="77724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🖼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Study photos from the Delano Grape Strike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📅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Build a class timeline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Introduce protest methods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a protest mini-book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01" name="Google Shape;701;p6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2" name="Google Shape;702;p6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Google Shape;703;p6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4" name="Google Shape;704;p6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6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10" name="Google Shape;710;p69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📅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Timeline completion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📘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Mini-book content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🎵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Protest chant creation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11" name="Google Shape;711;p6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2" name="Google Shape;712;p6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3" name="Google Shape;713;p6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5.11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14" name="Google Shape;714;p69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does working together make us stronger?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70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Comparing Leaders </a:t>
            </a:r>
            <a:b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and Styles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20" name="Google Shape;720;p70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3.6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21" name="Google Shape;721;p7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2" name="Google Shape;722;p7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3" name="Google Shape;723;p7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7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29" name="Google Shape;729;p7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0" name="Google Shape;730;p7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1" name="Google Shape;731;p7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2" name="Google Shape;732;p71"/>
          <p:cNvSpPr txBox="1"/>
          <p:nvPr/>
        </p:nvSpPr>
        <p:spPr>
          <a:xfrm>
            <a:off x="5850250" y="1215775"/>
            <a:ext cx="3204000" cy="3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do you think they are discussing?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pic>
        <p:nvPicPr>
          <p:cNvPr id="733" name="Google Shape;733;p7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4475" y="1360404"/>
            <a:ext cx="5094000" cy="31785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14375" rotWithShape="0" algn="bl" dir="6540000" dist="476250">
              <a:srgbClr val="000000">
                <a:alpha val="55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734" name="Google Shape;734;p7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35" name="Google Shape;735;p71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736" name="Google Shape;736;p71"/>
          <p:cNvSpPr txBox="1"/>
          <p:nvPr/>
        </p:nvSpPr>
        <p:spPr>
          <a:xfrm>
            <a:off x="740675" y="4538900"/>
            <a:ext cx="5670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Noto Emoji"/>
                <a:ea typeface="Noto Emoji"/>
                <a:cs typeface="Noto Emoji"/>
                <a:sym typeface="Noto Emoji"/>
              </a:rPr>
              <a:t>👥</a:t>
            </a:r>
            <a:r>
              <a:rPr lang="en-US" sz="18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Larry Itliong and Cesar Chavez together </a:t>
            </a:r>
            <a:endParaRPr sz="18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37" name="Google Shape;737;p71"/>
          <p:cNvSpPr txBox="1"/>
          <p:nvPr/>
        </p:nvSpPr>
        <p:spPr>
          <a:xfrm rot="-5400000">
            <a:off x="-1489800" y="2895175"/>
            <a:ext cx="3681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</a:t>
            </a:r>
            <a:r>
              <a:rPr lang="en-US" sz="9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ASSOCIATED PRESS July 28, 1967. (AP Photo/Harold Filan)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6" name="Google Shape;186;p18"/>
          <p:cNvSpPr txBox="1"/>
          <p:nvPr/>
        </p:nvSpPr>
        <p:spPr>
          <a:xfrm>
            <a:off x="914400" y="1028700"/>
            <a:ext cx="7772400" cy="53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SS3CG2a: Respecting rights of others and promoting common good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ELAGSE3RI3: Describe historical events using sequence and cause/effect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ELAGSE3RI6: Distinguish own point of view from the author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87" name="Google Shape;187;p1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1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1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7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43" name="Google Shape;743;p72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44" name="Google Shape;744;p7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5" name="Google Shape;745;p7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6" name="Google Shape;746;p7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7" name="Google Shape;747;p7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7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53" name="Google Shape;753;p73"/>
          <p:cNvSpPr txBox="1"/>
          <p:nvPr/>
        </p:nvSpPr>
        <p:spPr>
          <a:xfrm>
            <a:off x="914400" y="1028700"/>
            <a:ext cx="7772400" cy="48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SS3CG2b: Importance of citizen participation in society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ELAGSE3RI3: Describe historical events using sequence and cause/effect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ELAGSE3RI6: Distinguish own point of view from the author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54" name="Google Shape;754;p7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5" name="Google Shape;755;p7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6" name="Google Shape;756;p7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p7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7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63" name="Google Shape;763;p74"/>
          <p:cNvSpPr txBox="1"/>
          <p:nvPr/>
        </p:nvSpPr>
        <p:spPr>
          <a:xfrm>
            <a:off x="914400" y="1028700"/>
            <a:ext cx="77724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Compare leadership styles of Itliong and Chavez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Identify effective leadership qualities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Understand collaborative leadership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64" name="Google Shape;764;p7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5" name="Google Shape;765;p7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6" name="Google Shape;766;p7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7" name="Google Shape;767;p7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7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73" name="Google Shape;773;p75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Larry Itliong and Cesar Chavez brought different leadership styles that complemented each other.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74" name="Google Shape;774;p7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5" name="Google Shape;775;p7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6" name="Google Shape;776;p7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7" name="Google Shape;777;p7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7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83" name="Google Shape;783;p76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🤔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makes a good leader?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 different leaders work together?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84" name="Google Shape;784;p7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5" name="Google Shape;785;p7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Google Shape;786;p7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7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7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93" name="Google Shape;793;p77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Interactive Venn Diagram Creator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794" name="Google Shape;794;p7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5" name="Google Shape;795;p77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7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7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p7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03" name="Google Shape;803;p78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🎯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leadership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cooperation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strategy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🌟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influence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04" name="Google Shape;804;p7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5" name="Google Shape;805;p7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6" name="Google Shape;806;p7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7" name="Google Shape;807;p7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08" name="Google Shape;808;p78">
            <a:hlinkClick action="ppaction://hlinksldjump" r:id="rId5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7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14" name="Google Shape;814;p79"/>
          <p:cNvSpPr txBox="1"/>
          <p:nvPr/>
        </p:nvSpPr>
        <p:spPr>
          <a:xfrm>
            <a:off x="914400" y="1028700"/>
            <a:ext cx="7772400" cy="53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👤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Compare leaders using a Venn diagram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Read about their leadership styles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🏅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Discuss qualities of great leaders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🎭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Role-play a leadership scenario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15" name="Google Shape;815;p7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6" name="Google Shape;816;p7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7" name="Google Shape;817;p7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8" name="Google Shape;818;p7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8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24" name="Google Shape;824;p80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  <a:t> 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Venn diagram completion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Group discussion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  <a:t> 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Role-play participation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25" name="Google Shape;825;p8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6" name="Google Shape;826;p8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7" name="Google Shape;827;p8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6.11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28" name="Google Shape;828;p80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kind of leader </a:t>
            </a:r>
            <a:b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would you be?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81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Building Cross-Cultural Solidarity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34" name="Google Shape;834;p81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3.7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35" name="Google Shape;835;p8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6" name="Google Shape;836;p8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7" name="Google Shape;837;p8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6" name="Google Shape;196;p19"/>
          <p:cNvSpPr txBox="1"/>
          <p:nvPr/>
        </p:nvSpPr>
        <p:spPr>
          <a:xfrm>
            <a:off x="914400" y="1028700"/>
            <a:ext cx="77724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Identify key events in Filipino American history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Describe early experiences of Filipino Americans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Connect historical events to present-day communities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97" name="Google Shape;197;p1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1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1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1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8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43" name="Google Shape;843;p8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4" name="Google Shape;844;p8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5" name="Google Shape;845;p8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6" name="Google Shape;846;p82"/>
          <p:cNvSpPr txBox="1"/>
          <p:nvPr/>
        </p:nvSpPr>
        <p:spPr>
          <a:xfrm>
            <a:off x="6111200" y="1251863"/>
            <a:ext cx="3204000" cy="3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do celebrations bring people together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pic>
        <p:nvPicPr>
          <p:cNvPr id="847" name="Google Shape;847;p8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47225" y="1176775"/>
            <a:ext cx="2721300" cy="18144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57150" rotWithShape="0" algn="bl" dir="11400000" dist="114300">
              <a:srgbClr val="000000">
                <a:alpha val="51000"/>
              </a:srgbClr>
            </a:outerShdw>
            <a:reflection blurRad="0" dir="5400000" dist="304800" endA="0" endPos="87000" fadeDir="5400012" kx="0" rotWithShape="0" algn="bl" stPos="0" sy="-100000" ky="0"/>
          </a:effectLst>
        </p:spPr>
      </p:pic>
      <p:pic>
        <p:nvPicPr>
          <p:cNvPr id="848" name="Google Shape;848;p8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0550" y="1831225"/>
            <a:ext cx="3006000" cy="20241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57150" rotWithShape="0" algn="bl" dir="11400000" dist="114300">
              <a:srgbClr val="000000">
                <a:alpha val="51000"/>
              </a:srgbClr>
            </a:outerShdw>
            <a:reflection blurRad="0" dir="5400000" dist="304800" endA="0" endPos="87000" fadeDir="5400012" kx="0" rotWithShape="0" algn="bl" stPos="0" sy="-100000" ky="0"/>
          </a:effectLst>
        </p:spPr>
      </p:pic>
      <p:sp>
        <p:nvSpPr>
          <p:cNvPr id="849" name="Google Shape;849;p8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50" name="Google Shape;850;p82">
            <a:hlinkClick action="ppaction://hlinksldjump" r:id="rId7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pic>
        <p:nvPicPr>
          <p:cNvPr id="851" name="Google Shape;851;p8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83150" y="3285325"/>
            <a:ext cx="2437500" cy="16251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57150" rotWithShape="0" algn="bl" dir="11400000" dist="114300">
              <a:srgbClr val="000000">
                <a:alpha val="51000"/>
              </a:srgbClr>
            </a:outerShdw>
            <a:reflection blurRad="0" dir="5400000" dist="304800" endA="0" endPos="87000" fadeDir="5400012" kx="0" rotWithShape="0" algn="bl" stPos="0" sy="-100000" ky="0"/>
          </a:effectLst>
        </p:spPr>
      </p:pic>
      <p:sp>
        <p:nvSpPr>
          <p:cNvPr id="852" name="Google Shape;852;p82"/>
          <p:cNvSpPr txBox="1"/>
          <p:nvPr/>
        </p:nvSpPr>
        <p:spPr>
          <a:xfrm>
            <a:off x="549750" y="4293200"/>
            <a:ext cx="5670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Noto Emoji"/>
                <a:ea typeface="Noto Emoji"/>
                <a:cs typeface="Noto Emoji"/>
                <a:sym typeface="Noto Emoji"/>
              </a:rPr>
              <a:t>🎉</a:t>
            </a:r>
            <a:r>
              <a:rPr lang="en-US" sz="18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Filipino cultural celebrations</a:t>
            </a:r>
            <a:endParaRPr sz="18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53" name="Google Shape;853;p82"/>
          <p:cNvSpPr txBox="1"/>
          <p:nvPr/>
        </p:nvSpPr>
        <p:spPr>
          <a:xfrm>
            <a:off x="590550" y="3855325"/>
            <a:ext cx="1700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8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Jasper Kenzo Sundeen</a:t>
            </a:r>
            <a:endParaRPr sz="8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4" name="Google Shape;854;p82"/>
          <p:cNvSpPr txBox="1"/>
          <p:nvPr/>
        </p:nvSpPr>
        <p:spPr>
          <a:xfrm>
            <a:off x="3648500" y="2940675"/>
            <a:ext cx="2235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8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</a:t>
            </a:r>
            <a:r>
              <a:rPr lang="en-US" sz="8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Photo by Juan Gonzalez</a:t>
            </a:r>
            <a:endParaRPr sz="8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5" name="Google Shape;855;p82"/>
          <p:cNvSpPr txBox="1"/>
          <p:nvPr/>
        </p:nvSpPr>
        <p:spPr>
          <a:xfrm>
            <a:off x="3984750" y="4829550"/>
            <a:ext cx="2235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8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Photo by </a:t>
            </a:r>
            <a:r>
              <a:rPr lang="en-US" sz="8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Romel Jacinto</a:t>
            </a:r>
            <a:endParaRPr sz="8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8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61" name="Google Shape;861;p83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62" name="Google Shape;862;p8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3" name="Google Shape;863;p8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4" name="Google Shape;864;p8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5" name="Google Shape;865;p8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8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71" name="Google Shape;871;p84"/>
          <p:cNvSpPr txBox="1"/>
          <p:nvPr/>
        </p:nvSpPr>
        <p:spPr>
          <a:xfrm>
            <a:off x="914400" y="1028700"/>
            <a:ext cx="7772400" cy="53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SS3CG2a: Respecting rights of others and promoting common good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ELAGSE3RI3: Describe historical events using sequence and cause/effect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ELAGSE3RI6: Distinguish own point of view from the author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72" name="Google Shape;872;p8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3" name="Google Shape;873;p8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4" name="Google Shape;874;p8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5" name="Google Shape;875;p8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p8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81" name="Google Shape;881;p85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Examine Filipino-Mexican alliance building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🎯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Identify common goals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Describe diversity's strength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82" name="Google Shape;882;p8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3" name="Google Shape;883;p8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4" name="Google Shape;884;p8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5" name="Google Shape;885;p8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8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91" name="Google Shape;891;p86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Cultural celebrations foster bonds and unity among different communities.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892" name="Google Shape;892;p8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3" name="Google Shape;893;p8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4" name="Google Shape;894;p8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5" name="Google Shape;895;p8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99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p8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01" name="Google Shape;901;p87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🌎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 different cultures work together?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🧩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Why is diversity important?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02" name="Google Shape;902;p8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3" name="Google Shape;903;p8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4" name="Google Shape;904;p8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5" name="Google Shape;905;p8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09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8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11" name="Google Shape;911;p88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👷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Farmworker Movement Documentation Project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👷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Digital Archive of Farm Worker Movement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6"/>
              </a:rPr>
              <a:t>The Stockton Connection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👷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7"/>
              </a:rPr>
              <a:t>Grape Strike! Filipino Workers Organize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8"/>
              </a:rPr>
              <a:t>Unity Chain Template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 </a:t>
            </a:r>
            <a:r>
              <a:rPr lang="en-US" sz="2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9"/>
              </a:rPr>
              <a:t>Building Unity Through Art Lesson Plan</a:t>
            </a:r>
            <a:endParaRPr sz="2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12" name="Google Shape;912;p8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3" name="Google Shape;913;p88">
            <a:hlinkClick action="ppaction://hlinksldjump" r:id="rId10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4" name="Google Shape;914;p8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5" name="Google Shape;915;p8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19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8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21" name="Google Shape;921;p89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solidarity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🌎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culture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🧩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alliance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unity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22" name="Google Shape;922;p8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3" name="Google Shape;923;p8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4" name="Google Shape;924;p8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5" name="Google Shape;925;p8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9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31" name="Google Shape;931;p90"/>
          <p:cNvSpPr txBox="1"/>
          <p:nvPr/>
        </p:nvSpPr>
        <p:spPr>
          <a:xfrm>
            <a:off x="914400" y="1028700"/>
            <a:ext cx="77724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🎉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Explore cultural celebrations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💬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Partner discussions on cultural traditions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a unity chain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Share cultural stories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32" name="Google Shape;932;p9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3" name="Google Shape;933;p9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4" name="Google Shape;934;p9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5" name="Google Shape;935;p9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39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9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41" name="Google Shape;941;p91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Unity chain participation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Story writing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Exit ticket responses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42" name="Google Shape;942;p9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3" name="Google Shape;943;p9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4" name="Google Shape;944;p9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7.11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45" name="Google Shape;945;p91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List and explain one benefit of learning about other cultures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6" name="Google Shape;206;p20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Filipino immigrants faced discrimination but formed strong communities.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07" name="Google Shape;207;p2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2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2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2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92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Creating Lasting Change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51" name="Google Shape;951;p92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3.8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52" name="Google Shape;952;p9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3" name="Google Shape;953;p92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4" name="Google Shape;954;p9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93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60" name="Google Shape;960;p93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1" name="Google Shape;961;p93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2" name="Google Shape;962;p93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3" name="Google Shape;963;p93"/>
          <p:cNvSpPr txBox="1"/>
          <p:nvPr/>
        </p:nvSpPr>
        <p:spPr>
          <a:xfrm>
            <a:off x="6153300" y="1192738"/>
            <a:ext cx="3204000" cy="3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does change happen over time?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pic>
        <p:nvPicPr>
          <p:cNvPr id="964" name="Google Shape;964;p9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7400" y="2474050"/>
            <a:ext cx="3006300" cy="20226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pic>
        <p:nvPicPr>
          <p:cNvPr id="965" name="Google Shape;965;p93"/>
          <p:cNvPicPr preferRelativeResize="0"/>
          <p:nvPr/>
        </p:nvPicPr>
        <p:blipFill rotWithShape="1">
          <a:blip r:embed="rId6">
            <a:alphaModFix/>
          </a:blip>
          <a:srcRect b="0" l="5537" r="8069" t="0"/>
          <a:stretch/>
        </p:blipFill>
        <p:spPr>
          <a:xfrm>
            <a:off x="3269700" y="1315563"/>
            <a:ext cx="2883600" cy="18774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966" name="Google Shape;966;p93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67" name="Google Shape;967;p93">
            <a:hlinkClick action="ppaction://hlinksldjump" r:id="rId7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968" name="Google Shape;968;p93"/>
          <p:cNvSpPr txBox="1"/>
          <p:nvPr/>
        </p:nvSpPr>
        <p:spPr>
          <a:xfrm>
            <a:off x="244000" y="4546700"/>
            <a:ext cx="5670900" cy="492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Noto Emoji"/>
                <a:ea typeface="Noto Emoji"/>
                <a:cs typeface="Noto Emoji"/>
                <a:sym typeface="Noto Emoji"/>
              </a:rPr>
              <a:t>🛤</a:t>
            </a: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Past and present protest photos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69" name="Google Shape;969;p93"/>
          <p:cNvSpPr txBox="1"/>
          <p:nvPr/>
        </p:nvSpPr>
        <p:spPr>
          <a:xfrm rot="-5400000">
            <a:off x="-1002150" y="3236750"/>
            <a:ext cx="2312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8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</a:t>
            </a:r>
            <a:r>
              <a:rPr lang="en-US" sz="8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Associated Press / Alamy Stock Photo</a:t>
            </a:r>
            <a:endParaRPr sz="8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70" name="Google Shape;970;p93"/>
          <p:cNvSpPr txBox="1"/>
          <p:nvPr/>
        </p:nvSpPr>
        <p:spPr>
          <a:xfrm>
            <a:off x="3687625" y="3751125"/>
            <a:ext cx="2312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8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 </a:t>
            </a:r>
            <a:r>
              <a:rPr lang="en-US" sz="8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Robert Nickelsberg / Getty Images</a:t>
            </a:r>
            <a:endParaRPr sz="8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4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94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76" name="Google Shape;976;p94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77" name="Google Shape;977;p94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8" name="Google Shape;978;p9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9" name="Google Shape;979;p9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0" name="Google Shape;980;p9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9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86" name="Google Shape;986;p95"/>
          <p:cNvSpPr txBox="1"/>
          <p:nvPr/>
        </p:nvSpPr>
        <p:spPr>
          <a:xfrm>
            <a:off x="914400" y="1028700"/>
            <a:ext cx="7772400" cy="53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SS3CG2a: Respecting rights of others and promoting common good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ELAGSE3RI3: Describe historical events using sequence and cause/effect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ELAGSE3RI6: Distinguish own point of view from the author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87" name="Google Shape;987;p9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8" name="Google Shape;988;p9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9" name="Google Shape;989;p9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0" name="Google Shape;990;p9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9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96" name="Google Shape;996;p96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Connect historical movements to present struggles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🏘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Identify community needs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Plan positive changes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997" name="Google Shape;997;p9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8" name="Google Shape;998;p9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9" name="Google Shape;999;p9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0" name="Google Shape;1000;p9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9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06" name="Google Shape;1006;p97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The United Farm Workers' success inspired future labor and civil rights movements.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07" name="Google Shape;1007;p9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8" name="Google Shape;1008;p9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9" name="Google Shape;1009;p9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0" name="Google Shape;1010;p9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14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9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16" name="Google Shape;1016;p98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How can we create change today?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🤲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is our role in making change?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17" name="Google Shape;1017;p9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8" name="Google Shape;1018;p9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9" name="Google Shape;1019;p9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0" name="Google Shape;1020;p9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24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9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26" name="Google Shape;1026;p99"/>
          <p:cNvSpPr txBox="1"/>
          <p:nvPr/>
        </p:nvSpPr>
        <p:spPr>
          <a:xfrm>
            <a:off x="635000" y="1270000"/>
            <a:ext cx="7552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👷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Digital Archive of Farm Worker Movement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27" name="Google Shape;1027;p9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8" name="Google Shape;1028;p99">
            <a:hlinkClick action="ppaction://hlinksldjump" r:id="rId5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9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0" name="Google Shape;1030;p9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10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VOCABULARY FOCUS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36" name="Google Shape;1036;p100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🏛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legacy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🔄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change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🏘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community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📈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action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37" name="Google Shape;1037;p10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8" name="Google Shape;1038;p10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9" name="Google Shape;1039;p10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0" name="Google Shape;1040;p10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8.9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44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10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FLOW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46" name="Google Shape;1046;p101"/>
          <p:cNvSpPr txBox="1"/>
          <p:nvPr/>
        </p:nvSpPr>
        <p:spPr>
          <a:xfrm>
            <a:off x="914400" y="1028700"/>
            <a:ext cx="7772400" cy="3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🕰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Compare past and present protests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🗣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Brainstorm local issues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📋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Create action plans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💌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Write promise cards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Reflection check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47" name="Google Shape;1047;p10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8" name="Google Shape;1048;p10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9" name="Google Shape;1049;p10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0" name="Google Shape;1050;p10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8.10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6" name="Google Shape;216;p21"/>
          <p:cNvSpPr txBox="1"/>
          <p:nvPr/>
        </p:nvSpPr>
        <p:spPr>
          <a:xfrm>
            <a:off x="914400" y="1028700"/>
            <a:ext cx="777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 people work together for change?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Why is solidarity important?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217" name="Google Shape;217;p2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21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2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2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4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102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ASSESSMENT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56" name="Google Shape;1056;p102"/>
          <p:cNvSpPr txBox="1"/>
          <p:nvPr/>
        </p:nvSpPr>
        <p:spPr>
          <a:xfrm>
            <a:off x="914400" y="1028700"/>
            <a:ext cx="77724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📊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Action plan completion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💌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Promise card creation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Exit ticket responses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57" name="Google Shape;1057;p102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8" name="Google Shape;1058;p102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9" name="Google Shape;1059;p102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FF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3 -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8.11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60" name="Google Shape;1060;p102"/>
          <p:cNvSpPr txBox="1"/>
          <p:nvPr/>
        </p:nvSpPr>
        <p:spPr>
          <a:xfrm>
            <a:off x="1565850" y="2973125"/>
            <a:ext cx="5698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What will you do </a:t>
            </a:r>
            <a:b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</a:br>
            <a:r>
              <a:rPr b="1" lang="en-US" sz="3000">
                <a:solidFill>
                  <a:srgbClr val="FF00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to help others?</a:t>
            </a:r>
            <a:endParaRPr b="1" sz="3000">
              <a:solidFill>
                <a:srgbClr val="FF000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64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p103"/>
          <p:cNvSpPr/>
          <p:nvPr/>
        </p:nvSpPr>
        <p:spPr>
          <a:xfrm>
            <a:off x="838775" y="1508975"/>
            <a:ext cx="7929900" cy="3030900"/>
          </a:xfrm>
          <a:prstGeom prst="roundRect">
            <a:avLst>
              <a:gd fmla="val 5797" name="adj"/>
            </a:avLst>
          </a:prstGeom>
          <a:solidFill>
            <a:srgbClr val="9E9E9E">
              <a:alpha val="0"/>
            </a:srgbClr>
          </a:solidFill>
          <a:ln cap="flat" cmpd="sng" w="38100">
            <a:solidFill>
              <a:srgbClr val="F6B26B"/>
            </a:solidFill>
            <a:prstDash val="solid"/>
            <a:round/>
            <a:headEnd len="sm" w="sm" type="none"/>
            <a:tailEnd len="sm" w="sm" type="none"/>
          </a:ln>
          <a:effectLst>
            <a:outerShdw blurRad="528638" rotWithShape="0" algn="bl" dir="17040000" dist="514350">
              <a:srgbClr val="8E7CC3">
                <a:alpha val="58999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6" name="Google Shape;1066;p103">
            <a:hlinkClick action="ppaction://hlinksldjump" r:id="rId4"/>
          </p:cNvPr>
          <p:cNvSpPr/>
          <p:nvPr/>
        </p:nvSpPr>
        <p:spPr>
          <a:xfrm>
            <a:off x="8110099" y="-241225"/>
            <a:ext cx="1421400" cy="1455000"/>
          </a:xfrm>
          <a:prstGeom prst="ellipse">
            <a:avLst/>
          </a:prstGeom>
          <a:solidFill>
            <a:srgbClr val="FCE5CD"/>
          </a:solidFill>
          <a:ln cap="flat" cmpd="sng" w="762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77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67" name="Google Shape;1067;p103"/>
          <p:cNvSpPr/>
          <p:nvPr/>
        </p:nvSpPr>
        <p:spPr>
          <a:xfrm rot="5400000">
            <a:off x="839056" y="953900"/>
            <a:ext cx="519600" cy="2243700"/>
          </a:xfrm>
          <a:prstGeom prst="round2SameRect">
            <a:avLst>
              <a:gd fmla="val 25253" name="adj1"/>
              <a:gd fmla="val 0" name="adj2"/>
            </a:avLst>
          </a:prstGeom>
          <a:solidFill>
            <a:srgbClr val="FCE5CD"/>
          </a:solidFill>
          <a:ln cap="flat" cmpd="sng" w="28575">
            <a:solidFill>
              <a:srgbClr val="F6B26B"/>
            </a:solidFill>
            <a:prstDash val="solid"/>
            <a:round/>
            <a:headEnd len="sm" w="sm" type="none"/>
            <a:tailEnd len="sm" w="sm" type="none"/>
          </a:ln>
          <a:effectLst>
            <a:outerShdw blurRad="128588" rotWithShape="0" algn="bl" dir="9000000" dist="180975">
              <a:srgbClr val="9900FF">
                <a:alpha val="3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8" name="Google Shape;1068;p103"/>
          <p:cNvSpPr txBox="1"/>
          <p:nvPr>
            <p:ph type="ctrTitle"/>
          </p:nvPr>
        </p:nvSpPr>
        <p:spPr>
          <a:xfrm>
            <a:off x="32208" y="1874481"/>
            <a:ext cx="2144100" cy="402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23825">
              <a:srgbClr val="98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2700">
                <a:solidFill>
                  <a:srgbClr val="4B0082"/>
                </a:solidFill>
                <a:latin typeface="Radio Canada Big SemiBold"/>
                <a:ea typeface="Radio Canada Big SemiBold"/>
                <a:cs typeface="Radio Canada Big SemiBold"/>
                <a:sym typeface="Radio Canada Big SemiBold"/>
              </a:rPr>
              <a:t>CONTENTS</a:t>
            </a:r>
            <a:endParaRPr sz="2700">
              <a:solidFill>
                <a:srgbClr val="4B0082"/>
              </a:solidFill>
              <a:latin typeface="Radio Canada Big SemiBold"/>
              <a:ea typeface="Radio Canada Big SemiBold"/>
              <a:cs typeface="Radio Canada Big SemiBold"/>
              <a:sym typeface="Radio Canada Big SemiBold"/>
            </a:endParaRPr>
          </a:p>
        </p:txBody>
      </p:sp>
      <p:sp>
        <p:nvSpPr>
          <p:cNvPr id="1069" name="Google Shape;1069;p103"/>
          <p:cNvSpPr txBox="1"/>
          <p:nvPr/>
        </p:nvSpPr>
        <p:spPr>
          <a:xfrm>
            <a:off x="7954195" y="-446513"/>
            <a:ext cx="1503000" cy="1985700"/>
          </a:xfrm>
          <a:prstGeom prst="rect">
            <a:avLst/>
          </a:prstGeom>
          <a:noFill/>
          <a:ln>
            <a:noFill/>
          </a:ln>
          <a:effectLst>
            <a:outerShdw blurRad="700088" rotWithShape="0" algn="bl" dir="16500000" dist="152400">
              <a:srgbClr val="9900FF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700">
                <a:solidFill>
                  <a:srgbClr val="D9D2E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4</a:t>
            </a:r>
            <a:endParaRPr sz="11700">
              <a:solidFill>
                <a:srgbClr val="D9D2E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0" name="Google Shape;1070;p103"/>
          <p:cNvSpPr/>
          <p:nvPr/>
        </p:nvSpPr>
        <p:spPr>
          <a:xfrm>
            <a:off x="5557480" y="2182570"/>
            <a:ext cx="249000" cy="249000"/>
          </a:xfrm>
          <a:prstGeom prst="ellipse">
            <a:avLst/>
          </a:prstGeom>
          <a:solidFill>
            <a:srgbClr val="FCE5C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1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71" name="Google Shape;1071;p103"/>
          <p:cNvSpPr/>
          <p:nvPr/>
        </p:nvSpPr>
        <p:spPr>
          <a:xfrm>
            <a:off x="5557485" y="2444664"/>
            <a:ext cx="249000" cy="249000"/>
          </a:xfrm>
          <a:prstGeom prst="ellipse">
            <a:avLst/>
          </a:prstGeom>
          <a:solidFill>
            <a:srgbClr val="FCE5C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2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72" name="Google Shape;1072;p103"/>
          <p:cNvSpPr/>
          <p:nvPr/>
        </p:nvSpPr>
        <p:spPr>
          <a:xfrm>
            <a:off x="5557468" y="2968853"/>
            <a:ext cx="249000" cy="249000"/>
          </a:xfrm>
          <a:prstGeom prst="ellipse">
            <a:avLst/>
          </a:prstGeom>
          <a:solidFill>
            <a:srgbClr val="FCE5C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4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graphicFrame>
        <p:nvGraphicFramePr>
          <p:cNvPr id="1073" name="Google Shape;1073;p103"/>
          <p:cNvGraphicFramePr/>
          <p:nvPr/>
        </p:nvGraphicFramePr>
        <p:xfrm>
          <a:off x="5806505" y="220372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{0554E950-B127-4BD3-9435-9BE632BCA331}</a:tableStyleId>
              </a:tblPr>
              <a:tblGrid>
                <a:gridCol w="2939325"/>
              </a:tblGrid>
              <a:tr h="2482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CE5CD"/>
                          </a:solidFill>
                          <a:uFill>
                            <a:noFill/>
                          </a:uFill>
                          <a:hlinkClick action="ppaction://hlinksldjump"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First Amendment Rights and Social Change</a:t>
                      </a:r>
                      <a:endParaRPr sz="1100">
                        <a:solidFill>
                          <a:srgbClr val="FCE5CD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CE5CD"/>
                          </a:solidFill>
                          <a:uFill>
                            <a:noFill/>
                          </a:uFill>
                          <a:hlinkClick action="ppaction://hlinksldjump"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Understanding Labor History</a:t>
                      </a:r>
                      <a:endParaRPr sz="1100">
                        <a:solidFill>
                          <a:srgbClr val="FCE5CD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CE5CD"/>
                          </a:solidFill>
                          <a:uFill>
                            <a:noFill/>
                          </a:uFill>
                          <a:hlinkClick action="ppaction://hlinksldjump"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Organizing for Change</a:t>
                      </a:r>
                      <a:endParaRPr sz="1100">
                        <a:solidFill>
                          <a:srgbClr val="FCE5CD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CE5CD"/>
                          </a:solidFill>
                          <a:uFill>
                            <a:noFill/>
                          </a:uFill>
                          <a:hlinkClick action="ppaction://hlinksldjump"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Building Coalitions</a:t>
                      </a:r>
                      <a:endParaRPr sz="1100">
                        <a:solidFill>
                          <a:srgbClr val="FCE5CD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CE5CD"/>
                          </a:solidFill>
                          <a:uFill>
                            <a:noFill/>
                          </a:uFill>
                          <a:hlinkClick action="ppaction://hlinksldjump"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The Power of Peaceful Protest</a:t>
                      </a:r>
                      <a:endParaRPr sz="1100">
                        <a:solidFill>
                          <a:srgbClr val="FCE5CD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CE5CD"/>
                          </a:solidFill>
                          <a:uFill>
                            <a:noFill/>
                          </a:uFill>
                          <a:hlinkClick action="ppaction://hlinksldjump"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Leadership Styles and Strategies</a:t>
                      </a:r>
                      <a:r>
                        <a:rPr lang="en-US" sz="1100">
                          <a:solidFill>
                            <a:srgbClr val="FCE5CD"/>
                          </a:solidFill>
                        </a:rPr>
                        <a:t> * </a:t>
                      </a:r>
                      <a:endParaRPr sz="1100">
                        <a:solidFill>
                          <a:srgbClr val="FCE5CD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CE5CD"/>
                          </a:solidFill>
                          <a:uFill>
                            <a:noFill/>
                          </a:uFill>
                          <a:hlinkClick action="ppaction://hlinksldjump"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Communication and Media</a:t>
                      </a:r>
                      <a:r>
                        <a:rPr lang="en-US" sz="1100">
                          <a:solidFill>
                            <a:srgbClr val="FCE5CD"/>
                          </a:solidFill>
                        </a:rPr>
                        <a:t> *</a:t>
                      </a:r>
                      <a:endParaRPr sz="1100">
                        <a:solidFill>
                          <a:srgbClr val="FCE5CD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FCE5CD"/>
                          </a:solidFill>
                          <a:uFill>
                            <a:noFill/>
                          </a:uFill>
                          <a:hlinkClick action="ppaction://hlinksldjump"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Legacy and Modern Connections</a:t>
                      </a:r>
                      <a:r>
                        <a:rPr lang="en-US" sz="1100">
                          <a:solidFill>
                            <a:srgbClr val="FCE5CD"/>
                          </a:solidFill>
                        </a:rPr>
                        <a:t> *</a:t>
                      </a:r>
                      <a:endParaRPr sz="1100">
                        <a:solidFill>
                          <a:srgbClr val="FCE5CD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074" name="Google Shape;1074;p103"/>
          <p:cNvSpPr txBox="1"/>
          <p:nvPr/>
        </p:nvSpPr>
        <p:spPr>
          <a:xfrm>
            <a:off x="4607900" y="1673418"/>
            <a:ext cx="4194000" cy="519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E06666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lang="en-US" sz="2900">
                <a:solidFill>
                  <a:srgbClr val="CFE2F3"/>
                </a:solidFill>
                <a:latin typeface="Radio Canada Big Medium"/>
                <a:ea typeface="Radio Canada Big Medium"/>
                <a:cs typeface="Radio Canada Big Medium"/>
                <a:sym typeface="Radio Canada Big Medium"/>
              </a:rPr>
              <a:t>Lessons</a:t>
            </a:r>
            <a:endParaRPr sz="2900">
              <a:solidFill>
                <a:srgbClr val="CFE2F3"/>
              </a:solidFill>
              <a:latin typeface="Radio Canada Big Medium"/>
              <a:ea typeface="Radio Canada Big Medium"/>
              <a:cs typeface="Radio Canada Big Medium"/>
              <a:sym typeface="Radio Canada Big Medium"/>
            </a:endParaRPr>
          </a:p>
        </p:txBody>
      </p:sp>
      <p:sp>
        <p:nvSpPr>
          <p:cNvPr id="1075" name="Google Shape;1075;p103"/>
          <p:cNvSpPr txBox="1"/>
          <p:nvPr/>
        </p:nvSpPr>
        <p:spPr>
          <a:xfrm>
            <a:off x="1049775" y="2588950"/>
            <a:ext cx="2864700" cy="184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9900FF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Through</a:t>
            </a:r>
            <a:r>
              <a:rPr b="1" lang="en-US" sz="120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 primary source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analysis </a:t>
            </a:r>
            <a:b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and interactive activities, fourth graders will discover how </a:t>
            </a:r>
            <a:r>
              <a:rPr b="1" lang="en-US" sz="120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First Amendment freedoms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powered </a:t>
            </a:r>
            <a:r>
              <a:rPr b="1" lang="en-US" sz="120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labor movements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b="1" lang="en-US" sz="120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social change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 Students investigate protest strategies, </a:t>
            </a:r>
            <a:r>
              <a:rPr b="1" lang="en-US" sz="120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coalition building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b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and leadership styles to understand </a:t>
            </a:r>
            <a:b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how </a:t>
            </a:r>
            <a:r>
              <a:rPr b="1" lang="en-US" sz="1200">
                <a:solidFill>
                  <a:srgbClr val="FFF2CC"/>
                </a:solidFill>
                <a:latin typeface="Calibri"/>
                <a:ea typeface="Calibri"/>
                <a:cs typeface="Calibri"/>
                <a:sym typeface="Calibri"/>
              </a:rPr>
              <a:t>organized communities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create lasting impact.</a:t>
            </a:r>
            <a:endParaRPr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6" name="Google Shape;1076;p103"/>
          <p:cNvSpPr/>
          <p:nvPr/>
        </p:nvSpPr>
        <p:spPr>
          <a:xfrm>
            <a:off x="5557480" y="3230947"/>
            <a:ext cx="249000" cy="249000"/>
          </a:xfrm>
          <a:prstGeom prst="ellipse">
            <a:avLst/>
          </a:prstGeom>
          <a:solidFill>
            <a:srgbClr val="FCE5C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5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77" name="Google Shape;1077;p103"/>
          <p:cNvSpPr/>
          <p:nvPr/>
        </p:nvSpPr>
        <p:spPr>
          <a:xfrm>
            <a:off x="5557485" y="3493041"/>
            <a:ext cx="249000" cy="249000"/>
          </a:xfrm>
          <a:prstGeom prst="ellipse">
            <a:avLst/>
          </a:prstGeom>
          <a:solidFill>
            <a:srgbClr val="FCE5C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6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78" name="Google Shape;1078;p103"/>
          <p:cNvSpPr/>
          <p:nvPr/>
        </p:nvSpPr>
        <p:spPr>
          <a:xfrm>
            <a:off x="5557489" y="3755136"/>
            <a:ext cx="249000" cy="249000"/>
          </a:xfrm>
          <a:prstGeom prst="ellipse">
            <a:avLst/>
          </a:prstGeom>
          <a:solidFill>
            <a:srgbClr val="FCE5C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7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79" name="Google Shape;1079;p103"/>
          <p:cNvSpPr/>
          <p:nvPr/>
        </p:nvSpPr>
        <p:spPr>
          <a:xfrm>
            <a:off x="5557468" y="4017230"/>
            <a:ext cx="249000" cy="249000"/>
          </a:xfrm>
          <a:prstGeom prst="ellipse">
            <a:avLst/>
          </a:prstGeom>
          <a:solidFill>
            <a:srgbClr val="FCE5C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8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80" name="Google Shape;1080;p103"/>
          <p:cNvSpPr/>
          <p:nvPr/>
        </p:nvSpPr>
        <p:spPr>
          <a:xfrm>
            <a:off x="5557468" y="2706759"/>
            <a:ext cx="249000" cy="249000"/>
          </a:xfrm>
          <a:prstGeom prst="ellipse">
            <a:avLst/>
          </a:prstGeom>
          <a:solidFill>
            <a:srgbClr val="FCE5CD"/>
          </a:solidFill>
          <a:ln cap="flat" cmpd="sng" w="9525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  <a:effectLst>
            <a:outerShdw blurRad="328613" rotWithShape="0" algn="bl" dir="3420000" dist="180975">
              <a:srgbClr val="000000">
                <a:alpha val="35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latin typeface="Radio Canada Big"/>
                <a:ea typeface="Radio Canada Big"/>
                <a:cs typeface="Radio Canada Big"/>
                <a:sym typeface="Radio Canada Big"/>
              </a:rPr>
              <a:t>3</a:t>
            </a:r>
            <a:endParaRPr b="1" sz="11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81" name="Google Shape;1081;p103"/>
          <p:cNvSpPr txBox="1"/>
          <p:nvPr/>
        </p:nvSpPr>
        <p:spPr>
          <a:xfrm>
            <a:off x="63605" y="324810"/>
            <a:ext cx="7772400" cy="1102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9900FF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700">
                <a:solidFill>
                  <a:srgbClr val="D9D2E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Harvesting Hope: </a:t>
            </a:r>
            <a:br>
              <a:rPr lang="en-US" sz="375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lang="en-US" sz="3459">
                <a:solidFill>
                  <a:srgbClr val="FFE599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Larry Itliong's Farmworker Movement</a:t>
            </a:r>
            <a:r>
              <a:rPr lang="en-US" sz="345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US" sz="3759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759">
              <a:solidFill>
                <a:srgbClr val="D9D2E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2" name="Google Shape;1082;p103"/>
          <p:cNvSpPr/>
          <p:nvPr/>
        </p:nvSpPr>
        <p:spPr>
          <a:xfrm rot="-1860742">
            <a:off x="8009831" y="3908061"/>
            <a:ext cx="1152317" cy="248965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Calibri"/>
                <a:ea typeface="Calibri"/>
                <a:cs typeface="Calibri"/>
                <a:sym typeface="Calibri"/>
              </a:rPr>
              <a:t>* restructure needed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3" name="Google Shape;1083;p103"/>
          <p:cNvSpPr/>
          <p:nvPr/>
        </p:nvSpPr>
        <p:spPr>
          <a:xfrm rot="5400000">
            <a:off x="8418258" y="2556088"/>
            <a:ext cx="385375" cy="1119850"/>
          </a:xfrm>
          <a:prstGeom prst="flowChartOffpageConnector">
            <a:avLst/>
          </a:prstGeom>
          <a:solidFill>
            <a:srgbClr val="00FFFF"/>
          </a:solidFill>
          <a:ln cap="flat" cmpd="sng" w="28575">
            <a:solidFill>
              <a:srgbClr val="F6B26B"/>
            </a:solidFill>
            <a:prstDash val="solid"/>
            <a:round/>
            <a:headEnd len="sm" w="sm" type="none"/>
            <a:tailEnd len="sm" w="sm" type="none"/>
          </a:ln>
          <a:effectLst>
            <a:outerShdw blurRad="128588" rotWithShape="0" algn="bl" dir="9000000" dist="180975">
              <a:srgbClr val="9900FF">
                <a:alpha val="37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p103"/>
          <p:cNvSpPr txBox="1"/>
          <p:nvPr/>
        </p:nvSpPr>
        <p:spPr>
          <a:xfrm>
            <a:off x="8110100" y="2930444"/>
            <a:ext cx="1060800" cy="3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Click on a title </a:t>
            </a:r>
            <a:br>
              <a:rPr lang="en-US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to see the daily lesson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5" name="Google Shape;1085;p103">
            <a:hlinkClick action="ppaction://hlinkshowjump?jump=firstslide"/>
          </p:cNvPr>
          <p:cNvSpPr/>
          <p:nvPr/>
        </p:nvSpPr>
        <p:spPr>
          <a:xfrm>
            <a:off x="7068049" y="4389821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FFFF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6" name="Google Shape;1086;p103">
            <a:hlinkClick action="ppaction://hlinkshowjump?jump=nextslide"/>
          </p:cNvPr>
          <p:cNvSpPr/>
          <p:nvPr/>
        </p:nvSpPr>
        <p:spPr>
          <a:xfrm>
            <a:off x="7739404" y="4436055"/>
            <a:ext cx="411300" cy="216000"/>
          </a:xfrm>
          <a:prstGeom prst="chevron">
            <a:avLst>
              <a:gd fmla="val 50000" name="adj"/>
            </a:avLst>
          </a:prstGeom>
          <a:solidFill>
            <a:srgbClr val="8E7CC3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7" name="Google Shape;1087;p103"/>
          <p:cNvSpPr txBox="1"/>
          <p:nvPr/>
        </p:nvSpPr>
        <p:spPr>
          <a:xfrm>
            <a:off x="7104662" y="4613152"/>
            <a:ext cx="1119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rPr>
              <a:t>Home	        Next</a:t>
            </a:r>
            <a:endParaRPr sz="800">
              <a:solidFill>
                <a:srgbClr val="00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9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p104"/>
          <p:cNvSpPr txBox="1"/>
          <p:nvPr>
            <p:ph type="ctrTitle"/>
          </p:nvPr>
        </p:nvSpPr>
        <p:spPr>
          <a:xfrm>
            <a:off x="685800" y="2020500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First Amendment Rights and Social Change</a:t>
            </a:r>
            <a:endParaRPr b="1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93" name="Google Shape;1093;p104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4.1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94" name="Google Shape;1094;p104"/>
          <p:cNvSpPr txBox="1"/>
          <p:nvPr/>
        </p:nvSpPr>
        <p:spPr>
          <a:xfrm>
            <a:off x="1042416" y="0"/>
            <a:ext cx="6462900" cy="126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4.1</a:t>
            </a:r>
            <a:endParaRPr b="1" sz="4400"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095" name="Google Shape;1095;p104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6" name="Google Shape;1096;p104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7" name="Google Shape;1097;p104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1.1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0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p105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PHOTO</a:t>
            </a: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TALK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03" name="Google Shape;1103;p105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4" name="Google Shape;1104;p105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5" name="Google Shape;1105;p105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6" name="Google Shape;1106;p10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0723" y="1179700"/>
            <a:ext cx="4823100" cy="32208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57150" rotWithShape="0" algn="bl" dir="5400000" dist="219075">
              <a:srgbClr val="000000">
                <a:alpha val="50000"/>
              </a:srgbClr>
            </a:outerShdw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1107" name="Google Shape;1107;p105"/>
          <p:cNvSpPr txBox="1"/>
          <p:nvPr/>
        </p:nvSpPr>
        <p:spPr>
          <a:xfrm>
            <a:off x="5618225" y="1381138"/>
            <a:ext cx="36123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00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How do you think rights help people?</a:t>
            </a:r>
            <a:endParaRPr b="1" sz="2400">
              <a:solidFill>
                <a:srgbClr val="9900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08" name="Google Shape;1108;p105"/>
          <p:cNvSpPr txBox="1"/>
          <p:nvPr/>
        </p:nvSpPr>
        <p:spPr>
          <a:xfrm>
            <a:off x="723850" y="4400500"/>
            <a:ext cx="5670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Noto Emoji"/>
                <a:ea typeface="Noto Emoji"/>
                <a:cs typeface="Noto Emoji"/>
                <a:sym typeface="Noto Emoji"/>
              </a:rPr>
              <a:t>📜</a:t>
            </a:r>
            <a:r>
              <a:rPr lang="en-US" sz="2000">
                <a:solidFill>
                  <a:srgbClr val="FFFFFF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Workers protesting peacefully </a:t>
            </a:r>
            <a:endParaRPr sz="2000">
              <a:solidFill>
                <a:srgbClr val="FFFFFF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09" name="Google Shape;1109;p105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1.2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10" name="Google Shape;1110;p105">
            <a:hlinkClick action="ppaction://hlinksldjump" r:id="rId6"/>
          </p:cNvPr>
          <p:cNvSpPr txBox="1"/>
          <p:nvPr/>
        </p:nvSpPr>
        <p:spPr>
          <a:xfrm rot="1049350">
            <a:off x="8072918" y="-12682"/>
            <a:ext cx="1350635" cy="10621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9900FF"/>
                </a:solidFill>
                <a:latin typeface="Noto Emoji Medium"/>
                <a:ea typeface="Noto Emoji Medium"/>
                <a:cs typeface="Noto Emoji Medium"/>
                <a:sym typeface="Noto Emoji Medium"/>
              </a:rPr>
              <a:t>📸</a:t>
            </a:r>
            <a:endParaRPr sz="5700">
              <a:solidFill>
                <a:srgbClr val="9900FF"/>
              </a:solidFill>
            </a:endParaRPr>
          </a:p>
        </p:txBody>
      </p:sp>
      <p:sp>
        <p:nvSpPr>
          <p:cNvPr id="1111" name="Google Shape;1111;p105"/>
          <p:cNvSpPr txBox="1"/>
          <p:nvPr/>
        </p:nvSpPr>
        <p:spPr>
          <a:xfrm rot="-5400000">
            <a:off x="-647000" y="3004150"/>
            <a:ext cx="2004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9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Credit:</a:t>
            </a:r>
            <a:r>
              <a:rPr lang="en-US" sz="900">
                <a:solidFill>
                  <a:srgbClr val="999999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AP Photo/Basilio Sepe</a:t>
            </a:r>
            <a:endParaRPr sz="900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15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p106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KWL CHART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17" name="Google Shape;1117;p106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🧐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Want to Know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💡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What I Learned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18" name="Google Shape;1118;p106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9" name="Google Shape;1119;p106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0" name="Google Shape;1120;p106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1" name="Google Shape;1121;p106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1.3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25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p107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EXPANDED STANDARDS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27" name="Google Shape;1127;p107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📚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SS4CG2: Importance of First Amendment freedoms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ELAGSE4RI3: Explain events and ideas in historical texts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📝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ELAGSE4RI6: Compare firsthand and secondhand accounts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28" name="Google Shape;1128;p107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9" name="Google Shape;1129;p107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0" name="Google Shape;1130;p107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1" name="Google Shape;1131;p107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1.4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35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p108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LEARNING OBJECTIVES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37" name="Google Shape;1137;p108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📜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Define First Amendment freedoms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Connect rights to social movements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🔍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Analyze how rights enable change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38" name="Google Shape;1138;p108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9" name="Google Shape;1139;p108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0" name="Google Shape;1140;p108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1" name="Google Shape;1141;p108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1.5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45" name="Shape 1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" name="Google Shape;1146;p109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LESSON SUMMARY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47" name="Google Shape;1147;p109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Farm workers used their First Amendment rights to petition for better conditions during the Delano Grape Strike.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48" name="Google Shape;1148;p109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9" name="Google Shape;1149;p109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0" name="Google Shape;1150;p109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1" name="Google Shape;1151;p109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1.6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55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p110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ESSENTIAL QUESTIONS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57" name="Google Shape;1157;p110"/>
          <p:cNvSpPr txBox="1"/>
          <p:nvPr/>
        </p:nvSpPr>
        <p:spPr>
          <a:xfrm>
            <a:off x="914400" y="102870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❓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 How do First Amendment rights enable change?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⚖</a:t>
            </a:r>
            <a:r>
              <a:rPr lang="en-US" sz="3000">
                <a:solidFill>
                  <a:schemeClr val="dk1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️ Why are these freedoms important?</a:t>
            </a:r>
            <a:endParaRPr sz="3000"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58" name="Google Shape;1158;p110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9" name="Google Shape;1159;p110">
            <a:hlinkClick action="ppaction://hlinksldjump" r:id="rId4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110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110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1.7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65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Google Shape;1166;p111"/>
          <p:cNvSpPr txBox="1"/>
          <p:nvPr>
            <p:ph type="title"/>
          </p:nvPr>
        </p:nvSpPr>
        <p:spPr>
          <a:xfrm>
            <a:off x="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rgbClr val="4B0082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INTERNET RESOURCES</a:t>
            </a:r>
            <a:endParaRPr>
              <a:solidFill>
                <a:srgbClr val="4B0082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67" name="Google Shape;1167;p111"/>
          <p:cNvSpPr txBox="1"/>
          <p:nvPr/>
        </p:nvSpPr>
        <p:spPr>
          <a:xfrm>
            <a:off x="635000" y="1270000"/>
            <a:ext cx="8056800" cy="25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📸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4"/>
              </a:rPr>
              <a:t>Civil Rights Movement Photo Collection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🔗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5"/>
              </a:rPr>
              <a:t>First Amendment Peaceful Assembly Posters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  <a:p>
            <a:pPr indent="-91440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Noto Emoji"/>
                <a:ea typeface="Noto Emoji"/>
                <a:cs typeface="Noto Emoji"/>
                <a:sym typeface="Noto Emoji"/>
              </a:rPr>
              <a:t>📖 </a:t>
            </a:r>
            <a:r>
              <a:rPr lang="en-US" sz="3000" u="sng">
                <a:solidFill>
                  <a:schemeClr val="hlink"/>
                </a:solidFill>
                <a:latin typeface="Radio Canada Big"/>
                <a:ea typeface="Radio Canada Big"/>
                <a:cs typeface="Radio Canada Big"/>
                <a:sym typeface="Radio Canada Big"/>
                <a:hlinkClick r:id="rId6"/>
              </a:rPr>
              <a:t>Free Speech and the First Amendment Lessons</a:t>
            </a:r>
            <a:endParaRPr sz="3000">
              <a:solidFill>
                <a:schemeClr val="dk1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  <p:sp>
        <p:nvSpPr>
          <p:cNvPr id="1168" name="Google Shape;1168;p111">
            <a:hlinkClick action="ppaction://hlinkshowjump?jump=previousslide"/>
          </p:cNvPr>
          <p:cNvSpPr/>
          <p:nvPr/>
        </p:nvSpPr>
        <p:spPr>
          <a:xfrm flipH="1">
            <a:off x="7218734" y="4538902"/>
            <a:ext cx="411300" cy="216000"/>
          </a:xfrm>
          <a:prstGeom prst="chevron">
            <a:avLst>
              <a:gd fmla="val 50000" name="adj"/>
            </a:avLst>
          </a:prstGeom>
          <a:solidFill>
            <a:srgbClr val="FF0000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p111">
            <a:hlinkClick action="ppaction://hlinksldjump" r:id="rId7"/>
          </p:cNvPr>
          <p:cNvSpPr/>
          <p:nvPr/>
        </p:nvSpPr>
        <p:spPr>
          <a:xfrm>
            <a:off x="7838359" y="4496659"/>
            <a:ext cx="461400" cy="300300"/>
          </a:xfrm>
          <a:prstGeom prst="quadArrowCallout">
            <a:avLst>
              <a:gd fmla="val 18515" name="adj1"/>
              <a:gd fmla="val 18515" name="adj2"/>
              <a:gd fmla="val 18515" name="adj3"/>
              <a:gd fmla="val 48123" name="adj4"/>
            </a:avLst>
          </a:prstGeom>
          <a:solidFill>
            <a:srgbClr val="A4C2F4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p111">
            <a:hlinkClick action="ppaction://hlinkshowjump?jump=nextslide"/>
          </p:cNvPr>
          <p:cNvSpPr/>
          <p:nvPr/>
        </p:nvSpPr>
        <p:spPr>
          <a:xfrm>
            <a:off x="8509714" y="4542893"/>
            <a:ext cx="411300" cy="216000"/>
          </a:xfrm>
          <a:prstGeom prst="chevron">
            <a:avLst>
              <a:gd fmla="val 50000" name="adj"/>
            </a:avLst>
          </a:prstGeom>
          <a:solidFill>
            <a:srgbClr val="6AA84F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1" name="Google Shape;1171;p111"/>
          <p:cNvSpPr txBox="1"/>
          <p:nvPr/>
        </p:nvSpPr>
        <p:spPr>
          <a:xfrm>
            <a:off x="7443216" y="4800600"/>
            <a:ext cx="1700700" cy="3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A50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GRADE 4 - </a:t>
            </a:r>
            <a:r>
              <a:rPr b="1" lang="en-US" sz="1200">
                <a:solidFill>
                  <a:srgbClr val="800080"/>
                </a:solidFill>
                <a:latin typeface="Radio Canada Big"/>
                <a:ea typeface="Radio Canada Big"/>
                <a:cs typeface="Radio Canada Big"/>
                <a:sym typeface="Radio Canada Big"/>
              </a:rPr>
              <a:t>DAY 1.8</a:t>
            </a:r>
            <a:endParaRPr b="1" sz="1200">
              <a:solidFill>
                <a:srgbClr val="800080"/>
              </a:solidFill>
              <a:latin typeface="Radio Canada Big"/>
              <a:ea typeface="Radio Canada Big"/>
              <a:cs typeface="Radio Canada Big"/>
              <a:sym typeface="Radio Canada Big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