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Puerta_de_los_Dragones_-_Barrio_Chino_de_La_Habana.JPG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Barrio_Chino-_Chinatown_in_the_Caribbean,_Havana,_Cuba_LCCN2010638965.tif" TargetMode="External"/><Relationship Id="rId3" Type="http://schemas.openxmlformats.org/officeDocument/2006/relationships/hyperlink" Target="https://commons.wikimedia.org/wiki/File:Barrio_Chino-_Chinatown_in_the_Caribbean,_Havana,_Cuba_LCCN2010638967.tif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Calle_Capon_Pagoda_-_Lima%27s_Chinatown_-_Lima_Peru.jpg" TargetMode="External"/><Relationship Id="rId3" Type="http://schemas.openxmlformats.org/officeDocument/2006/relationships/hyperlink" Target="https://commons.wikimedia.org/wiki/File:Barrio_Chino_de_Lima_2023.jp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Calle_Capon_Pagoda_-_Lima%27s_Chinatown_-_Lima_Peru.jpg" TargetMode="External"/><Relationship Id="rId3" Type="http://schemas.openxmlformats.org/officeDocument/2006/relationships/hyperlink" Target="https://commons.wikimedia.org/wiki/File:Barrio_Chino_de_Lima_2023.jpg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pload.wikimedia.org/wikipedia/commons/thumb/8/8c/Chinesca.jpg/640px-Chinesca.jpg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pload.wikimedia.org/wikipedia/commons/thumb/3/3e/ChinaAssociationofMexicali.jpg/640px-ChinaAssociationofMexicali.jpg" TargetMode="External"/><Relationship Id="rId3" Type="http://schemas.openxmlformats.org/officeDocument/2006/relationships/hyperlink" Target="https://upload.wikimedia.org/wikipedia/commons/thumb/f/ff/Museo_Wok_en_Chinesca_Mexicali.jpg/640px-Museo_Wok_en_Chinesca_Mexicali.jpg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Paifang_del_Barrio_Chino,_Calle_de_Dolores,_Ciudad_de_M%C3%A9xico.jpg" TargetMode="External"/><Relationship Id="rId3" Type="http://schemas.openxmlformats.org/officeDocument/2006/relationships/hyperlink" Target="https://commons.wikimedia.org/wiki/File:Barrio_Chino,_Ciudad_de_M%C3%A9xico_-_Adornos.jpg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Paifang_del_Barrio_Chino,_Calle_de_Dolores,_Ciudad_de_M%C3%A9xico.jpg" TargetMode="External"/><Relationship Id="rId3" Type="http://schemas.openxmlformats.org/officeDocument/2006/relationships/hyperlink" Target="https://commons.wikimedia.org/wiki/File:Barrio_Chino,_Ciudad_de_M%C3%A9xico_-_Adornos.jpg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f3920b2d0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f3920b2d0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https://commons.wikimedia.org/wiki/File:Puerta_de_los_Dragones_-_Barrio_Chino_de_La_Habana.JPG</a:t>
            </a:r>
            <a:r>
              <a:rPr lang="en"/>
              <a:t> </a:t>
            </a:r>
            <a:r>
              <a:rPr lang="en"/>
              <a:t>https://commons.wikimedia.org/wiki/File:Havana,_Cuba_Chinatown.jpg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f3920b2d0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f3920b2d0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https://commons.wikimedia.org/wiki/File:Barrio_Chino-_Chinatown_in_the_Caribbean,_Havana,_Cuba_LCCN2010638965.tif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https://commons.wikimedia.org/wiki/File:Barrio_Chino-_Chinatown_in_the_Caribbean,_Havana,_Cuba_LCCN2010638967.tif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f3920b2d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ef3920b2d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</a:t>
            </a:r>
            <a:r>
              <a:rPr lang="en"/>
              <a:t>https://commons.wikimedia.org/wiki/File:Barrio_Chino-_Chinatown_in_the_Caribbean,_Havana,_Cuba_LCCN2010638969.tif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ef3920b2d0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ef3920b2d0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https://commons.wikimedia.org/wiki/File:Calle_Capon_Pagoda_-_Lima%27s_Chinatown_-_Lima_Peru.jpg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https://commons.wikimedia.org/wiki/File:Barrio_Chino_de_Lima_2023.jpg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f3920b2d0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f3920b2d0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https://commons.wikimedia.org/wiki/File:Wa_Lok.jpg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https://commons.wikimedia.org/wiki/File:Surtido_chifa_en_Wa_Lok_(02).jpg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f3920b2d0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ef3920b2d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f3920b2d0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f3920b2d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f3920b2d0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f3920b2d0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image is open access from Wikimedia Commons: https://commons.wikimedia.org/wiki/File:Lomo-saltado-perudelights.jpg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f3920b2d0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ef3920b2d0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f3920b2d0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ef3920b2d0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highlight>
                  <a:srgbClr val="EEEEEE"/>
                </a:highlight>
                <a:latin typeface="Georgia"/>
                <a:ea typeface="Georgia"/>
                <a:cs typeface="Georgia"/>
                <a:sym typeface="Georgia"/>
              </a:rPr>
              <a:t>Chincha Islands, where large deposits of guano were located, courtesy of Manuel González Olaechea y Franco and The Illustrated London News https://library.brown.edu/create/modernlatinamerica/chapters/chapter-6-the-andes/moments-in-andean-history/chinese-peru/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ef3920b2d0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ef3920b2d0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f3920b2d0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f3920b2d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highlight>
                  <a:srgbClr val="EEEEEE"/>
                </a:highlight>
                <a:latin typeface="Georgia"/>
                <a:ea typeface="Georgia"/>
                <a:cs typeface="Georgia"/>
                <a:sym typeface="Georgia"/>
              </a:rPr>
              <a:t>Chinese Laborers in Peru circa 1900 https://library.brown.edu/create/modernlatinamerica/chapters/chapter-6-the-andes/moments-in-andean-history/chinese-peru/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f3920b2d0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f3920b2d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https://commons.wikimedia.org/wiki/File:Calle_Capon_Pagoda_-_Lima%27s_Chinatown_-_Lima_Peru.jpg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https://commons.wikimedia.org/wiki/File:Barrio_Chino_de_Lima_2023.jpg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f3920b2d0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f3920b2d0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open access from Wikimedia Commons: https://commons.wikimedia.org/wiki/File:Wa_Lok.jpg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https://commons.wikimedia.org/wiki/File:Surtido_chifa_en_Wa_Lok_(02).jpg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ef3920b2d0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ef3920b2d0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7e3995d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7e3995d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images are open access from Wikimedia Commons: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https://upload.wikimedia.org/wikipedia/commons/thumb/8/8c/Chinesca.jpg/640px-Chinesca.jpg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https://upload.wikimedia.org/wikipedia/commons/thumb/1/1a/Acceso_a_la_Chinesca_en_2022.jpg/640px-Acceso_a_la_Chinesca_en_2022.jpg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7e3995d8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f7e3995d8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images are open access from Wikimedia Commons: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https://upload.wikimedia.org/wikipedia/commons/thumb/3/3e/ChinaAssociationofMexicali.jpg/640px-ChinaAssociationofMexicali.jpg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https://upload.wikimedia.org/wikipedia/commons/thumb/f/ff/Museo_Wok_en_Chinesca_Mexicali.jpg/640px-Museo_Wok_en_Chinesca_Mexicali.jpg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f3920b2d0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ef3920b2d0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images are open access from Wikimedia Commons: 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https://commons.wikimedia.org/wiki/File:Paifang_del_Barrio_Chino,_Calle_de_Dolores,_Ciudad_de_M%C3%A9xico.jpg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https://commons.wikimedia.org/wiki/File:Barrio_Chino,_Ciudad_de_M%C3%A9xico_-_Adornos.jpg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ef3920b2d0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ef3920b2d0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images are open access from Wikimedia Commons: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https://commons.wikimedia.org/wiki/File:Barrio_Chino_CIudad_de_Mexico.jpg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7e3995d8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f7e3995d8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f7e3995d8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f7e3995d8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ef3920b2d0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ef3920b2d0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map is open access from Wikimedia Commons https://commons.wikimedia.org/wiki/File:Continents_wikivoyage_nl.png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7e3995d8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f7e3995d8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from </a:t>
            </a:r>
            <a:r>
              <a:rPr lang="en">
                <a:solidFill>
                  <a:schemeClr val="dk1"/>
                </a:solidFill>
              </a:rPr>
              <a:t>Itzayana </a:t>
            </a:r>
            <a:r>
              <a:rPr lang="en"/>
              <a:t>Gutiérrez Arillo’s dissertation (pages 87-88), available at https://escholarship.mcgill.ca/concern/theses/3x816s83g?locale=en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f3920b2d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f3920b2d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map is open access from Wikimedia Commons https://commons.wikimedia.org/wiki/File:Continents_wikivoyage_nl.png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ef3920b2d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ef3920b2d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map is open access from Wikimedia Commons https://commons.wikimedia.org/wiki/File:Map_of_Asia.png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f3920b2d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f3920b2d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map is open access from Wikimedia Commons https://commons.wikimedia.org/wiki/File:Latin_America_-_DPLA_-_0e878dd24c023384c2b490af35d9d276.jpg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f3920b2d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ef3920b2d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map is open access from Wikimedia Commons </a:t>
            </a:r>
            <a:r>
              <a:rPr lang="en"/>
              <a:t>https://commons.wikimedia.org/wiki/File:Second_Cold_War_America-China_Pacific_Locator.png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ef3920b2d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ef3920b2d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images are open access from Wikimedia Commons: 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https://commons.wikimedia.org/wiki/File:Paifang_del_Barrio_Chino,_Calle_de_Dolores,_Ciudad_de_M%C3%A9xico.jpg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https://commons.wikimedia.org/wiki/File:Barrio_Chino,_Ciudad_de_M%C3%A9xico_-_Adornos.jpg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f3920b2d0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f3920b2d0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images are open access from Wikimedia Commons: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https://commons.wikimedia.org/wiki/File:Barrio_Chino_CIudad_de_Mexico.jpg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Fb9ynBtw0G8" TargetMode="External"/><Relationship Id="rId4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Chinatowns in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Latin America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Noreen Naseem Rodríguez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76700" y="3931175"/>
            <a:ext cx="81906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5"/>
                </a:solidFill>
              </a:rPr>
              <a:t>This slidedeck contains open access images for AAVEd Bite-Sized Lessons for first and sixth grades. Links for all images can be found in the speaker notes.</a:t>
            </a:r>
            <a:endParaRPr sz="18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87900" y="4073250"/>
            <a:ext cx="49170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Havana, Cuba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Delznaga and Tacorontey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100" y="152400"/>
            <a:ext cx="3610501" cy="481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50" y="152400"/>
            <a:ext cx="5011774" cy="37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311700" y="3664750"/>
            <a:ext cx="4917000" cy="117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Havana, Cuba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Carol M. Highsmith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017" y="1738672"/>
            <a:ext cx="4853958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625" y="307325"/>
            <a:ext cx="4774200" cy="25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2113500" y="4265600"/>
            <a:ext cx="4917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Havana, Cuba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 by Carol M. Highsmith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3">
            <a:alphaModFix/>
          </a:blip>
          <a:srcRect b="14965" l="0" r="0" t="0"/>
          <a:stretch/>
        </p:blipFill>
        <p:spPr>
          <a:xfrm>
            <a:off x="445550" y="193700"/>
            <a:ext cx="8273872" cy="40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311700" y="3969550"/>
            <a:ext cx="5069400" cy="117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Lima, Peru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David Berkowitz and Epidemia2023x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700" y="152400"/>
            <a:ext cx="330851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277675" cy="395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3969550"/>
            <a:ext cx="5069400" cy="117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Lima, Peru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Miguel Alan CS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3">
            <a:alphaModFix/>
          </a:blip>
          <a:srcRect b="3605" l="0" r="0" t="0"/>
          <a:stretch/>
        </p:blipFill>
        <p:spPr>
          <a:xfrm>
            <a:off x="3967150" y="2249050"/>
            <a:ext cx="4953075" cy="2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4">
            <a:alphaModFix/>
          </a:blip>
          <a:srcRect b="0" l="7621" r="0" t="0"/>
          <a:stretch/>
        </p:blipFill>
        <p:spPr>
          <a:xfrm>
            <a:off x="211625" y="152400"/>
            <a:ext cx="4953075" cy="301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6th Grade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Immigration to Peru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Lomo Saltado, the official dish of Peru</a:t>
            </a:r>
            <a:endParaRPr/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588" y="1017725"/>
            <a:ext cx="590682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endParaRPr/>
          </a:p>
        </p:txBody>
      </p:sp>
      <p:pic>
        <p:nvPicPr>
          <p:cNvPr descr="Lomo Saltado is a Chifa classic and the national dish of Peru - but it has Chinese roots. This is the story behind the first Chinese-Peruvian Chifa dish.&#10;&#10;► Check out my YouTube channel for weekly food inspo: &#10;https://goo.gl/sE392P &#10;&#10;► Become a Patron and support this channel! ❤️ &#10;https://www.patreon.com/mynameisandong&#10;&#10;► My Cutting Board&#10;Frankfurter Brett: http://bit.ly/30dIcFN *&#10;Use the code &quot;MYNAMEISANDONG&quot; in their store to get free shipping!&#10;&#10;* This is an affiliate link. I will receive a provision of a possible sale (at no extra charge to you). This helps me keep the channel running.&#10;&#10;► Lomo Saltado 🥩🇵🇪🇨🇳&#10;300g beef steak (or king oyster mushroom)&#10;1 large red onion, cut into petals&#10;1/2 aji amarillo or orange bell pepper&#10;1 spring onion&#10;1-2 plum tomatos&#10;2 Tbsp pisco or brandy&#10;2 Tbsp soy sauce&#10;1-2 tsp ginger juice&#10;1 clove of garlic, minced&#10;cilantro&#10;&#10;friench fries / oven potatoes&#10;rice&#10;&#10;► MY NAME IS ANDONG &#10;Food is so powerful in bringing cultures together - something I learned when I lived in China. So let's travel, eat, cook, and learn from each other! I am a filmmaker from Berlin, Germany and make weekly videos about cooking and food culture. &#10;&#10;► Instagram &#10;http://www.instagram.com/mynameisandong &#10;&#10;► Facebook &#10;http://www.facebook.com/mynameisandong &#10;&#10;► Twitter&#10;http://www.twitter.com/mynameisandong" id="163" name="Google Shape;163;p30" title="Why Is Peru‘s National Dish Chinese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013" y="133888"/>
            <a:ext cx="8667975" cy="48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Guano deposits in Chincha Islands, Peru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88" y="669675"/>
            <a:ext cx="8833226" cy="35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Grade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25" y="255700"/>
            <a:ext cx="4164825" cy="44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 txBox="1"/>
          <p:nvPr/>
        </p:nvSpPr>
        <p:spPr>
          <a:xfrm>
            <a:off x="5102175" y="13116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Chinese laborers in</a:t>
            </a:r>
            <a:r>
              <a:rPr lang="en" sz="1800">
                <a:solidFill>
                  <a:schemeClr val="dk1"/>
                </a:solidFill>
              </a:rPr>
              <a:t> Peru, circa 1900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>
            <p:ph idx="1" type="body"/>
          </p:nvPr>
        </p:nvSpPr>
        <p:spPr>
          <a:xfrm>
            <a:off x="311700" y="3969550"/>
            <a:ext cx="5069400" cy="117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Lima, Peru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David Berkowitz and Epidemia2023x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700" y="152400"/>
            <a:ext cx="330851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277675" cy="395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11700" y="3969550"/>
            <a:ext cx="5069400" cy="117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Lima, Peru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Miguel Alan CS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8" name="Google Shape;188;p34"/>
          <p:cNvPicPr preferRelativeResize="0"/>
          <p:nvPr/>
        </p:nvPicPr>
        <p:blipFill rotWithShape="1">
          <a:blip r:embed="rId3">
            <a:alphaModFix/>
          </a:blip>
          <a:srcRect b="3605" l="0" r="0" t="0"/>
          <a:stretch/>
        </p:blipFill>
        <p:spPr>
          <a:xfrm>
            <a:off x="3967150" y="2249050"/>
            <a:ext cx="4953075" cy="2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/>
          <p:cNvPicPr preferRelativeResize="0"/>
          <p:nvPr/>
        </p:nvPicPr>
        <p:blipFill rotWithShape="1">
          <a:blip r:embed="rId4">
            <a:alphaModFix/>
          </a:blip>
          <a:srcRect b="0" l="7621" r="0" t="0"/>
          <a:stretch/>
        </p:blipFill>
        <p:spPr>
          <a:xfrm>
            <a:off x="211625" y="152400"/>
            <a:ext cx="4953075" cy="301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 Immigration to Mexico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311700" y="428425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Entry Gates to La Chinesca, Mexicali, Mexico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Tyrv and Tacicuri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0" name="Google Shape;200;p36"/>
          <p:cNvPicPr preferRelativeResize="0"/>
          <p:nvPr/>
        </p:nvPicPr>
        <p:blipFill rotWithShape="1">
          <a:blip r:embed="rId3">
            <a:alphaModFix/>
          </a:blip>
          <a:srcRect b="0" l="0" r="0" t="21556"/>
          <a:stretch/>
        </p:blipFill>
        <p:spPr>
          <a:xfrm>
            <a:off x="235500" y="268450"/>
            <a:ext cx="3809101" cy="38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6"/>
          <p:cNvPicPr preferRelativeResize="0"/>
          <p:nvPr/>
        </p:nvPicPr>
        <p:blipFill rotWithShape="1">
          <a:blip r:embed="rId4">
            <a:alphaModFix/>
          </a:blip>
          <a:srcRect b="0" l="12900" r="5292" t="0"/>
          <a:stretch/>
        </p:blipFill>
        <p:spPr>
          <a:xfrm>
            <a:off x="4294175" y="268450"/>
            <a:ext cx="4660275" cy="38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" type="body"/>
          </p:nvPr>
        </p:nvSpPr>
        <p:spPr>
          <a:xfrm>
            <a:off x="311700" y="4284250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Entry Gates to La Chinesca, Mexicali, Mexico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Meiguoren and Tacicuri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7" name="Google Shape;207;p37"/>
          <p:cNvPicPr preferRelativeResize="0"/>
          <p:nvPr/>
        </p:nvPicPr>
        <p:blipFill rotWithShape="1">
          <a:blip r:embed="rId3">
            <a:alphaModFix/>
          </a:blip>
          <a:srcRect b="0" l="7045" r="0" t="0"/>
          <a:stretch/>
        </p:blipFill>
        <p:spPr>
          <a:xfrm>
            <a:off x="221351" y="152400"/>
            <a:ext cx="4932174" cy="39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525" y="152400"/>
            <a:ext cx="3644075" cy="42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idx="1" type="body"/>
          </p:nvPr>
        </p:nvSpPr>
        <p:spPr>
          <a:xfrm>
            <a:off x="616500" y="4256650"/>
            <a:ext cx="49170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Mexico City, Mexico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Juan Carlos Fonseca Mata </a:t>
            </a:r>
            <a:endParaRPr/>
          </a:p>
        </p:txBody>
      </p:sp>
      <p:pic>
        <p:nvPicPr>
          <p:cNvPr id="214" name="Google Shape;2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737" y="225500"/>
            <a:ext cx="3635414" cy="47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25" y="225500"/>
            <a:ext cx="4169963" cy="395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idx="1" type="body"/>
          </p:nvPr>
        </p:nvSpPr>
        <p:spPr>
          <a:xfrm>
            <a:off x="2003925" y="4194700"/>
            <a:ext cx="34176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Mexico City, Mexico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Beatriz Zarzosa and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Juan Carlos Fonseca Mata</a:t>
            </a:r>
            <a:endParaRPr/>
          </a:p>
        </p:txBody>
      </p:sp>
      <p:pic>
        <p:nvPicPr>
          <p:cNvPr id="221" name="Google Shape;2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69133" cy="39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/>
          <p:cNvPicPr preferRelativeResize="0"/>
          <p:nvPr/>
        </p:nvPicPr>
        <p:blipFill rotWithShape="1">
          <a:blip r:embed="rId4">
            <a:alphaModFix/>
          </a:blip>
          <a:srcRect b="0" l="30594" r="0" t="0"/>
          <a:stretch/>
        </p:blipFill>
        <p:spPr>
          <a:xfrm>
            <a:off x="5616099" y="1353000"/>
            <a:ext cx="3335076" cy="36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Anti-Chinese Political Cartoons in Mexico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idx="1" type="body"/>
          </p:nvPr>
        </p:nvSpPr>
        <p:spPr>
          <a:xfrm>
            <a:off x="234000" y="4435625"/>
            <a:ext cx="86760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225">
                <a:solidFill>
                  <a:schemeClr val="dk1"/>
                </a:solidFill>
              </a:rPr>
              <a:t>Cartoon by José Ángel Espinoza depicting Chinese as Carriers of contagious diseases: “The terrible men of the East, easily contagious, that the Chinese mask with spotless clothes when they work as waiters, launderers, or dependents.” </a:t>
            </a:r>
            <a:endParaRPr sz="1225">
              <a:solidFill>
                <a:schemeClr val="dk1"/>
              </a:solidFill>
            </a:endParaRPr>
          </a:p>
        </p:txBody>
      </p:sp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100" y="173875"/>
            <a:ext cx="6365576" cy="42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02" y="313863"/>
            <a:ext cx="8892600" cy="45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2"/>
          <p:cNvSpPr txBox="1"/>
          <p:nvPr>
            <p:ph idx="1" type="body"/>
          </p:nvPr>
        </p:nvSpPr>
        <p:spPr>
          <a:xfrm>
            <a:off x="4295175" y="4222100"/>
            <a:ext cx="4746300" cy="852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0">
                <a:solidFill>
                  <a:schemeClr val="dk1"/>
                </a:solidFill>
              </a:rPr>
              <a:t>Cover and feature article</a:t>
            </a:r>
            <a:r>
              <a:rPr lang="en" sz="1330">
                <a:solidFill>
                  <a:schemeClr val="dk1"/>
                </a:solidFill>
              </a:rPr>
              <a:t> from the illustrated magazine </a:t>
            </a:r>
            <a:r>
              <a:rPr i="1" lang="en" sz="1330">
                <a:solidFill>
                  <a:schemeClr val="dk1"/>
                </a:solidFill>
              </a:rPr>
              <a:t>Sucesos Para Todos </a:t>
            </a:r>
            <a:r>
              <a:rPr lang="en" sz="1330">
                <a:solidFill>
                  <a:schemeClr val="dk1"/>
                </a:solidFill>
              </a:rPr>
              <a:t>(“Events for All”), Number 185, published in summer 1936. The cover text and article headline state, “How the Chinese mafias operate in Mexico.”</a:t>
            </a:r>
            <a:endParaRPr sz="133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02" y="313863"/>
            <a:ext cx="8892600" cy="45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1497625" y="867575"/>
            <a:ext cx="1270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North America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2214175" y="2414300"/>
            <a:ext cx="1270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South</a:t>
            </a:r>
            <a:r>
              <a:rPr b="1" lang="en" sz="1800">
                <a:solidFill>
                  <a:schemeClr val="lt1"/>
                </a:solidFill>
              </a:rPr>
              <a:t> America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4318675" y="2096700"/>
            <a:ext cx="1270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Africa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4394875" y="922025"/>
            <a:ext cx="12705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Europe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5720800" y="1082000"/>
            <a:ext cx="12705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Asia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6906025" y="3046800"/>
            <a:ext cx="12705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Australia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710000" y="4403650"/>
            <a:ext cx="15966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Antarctica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413" y="285750"/>
            <a:ext cx="55911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b="10729" l="6646" r="5325" t="7737"/>
          <a:stretch/>
        </p:blipFill>
        <p:spPr>
          <a:xfrm>
            <a:off x="2516675" y="125875"/>
            <a:ext cx="4110651" cy="489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3">
            <a:alphaModFix/>
          </a:blip>
          <a:srcRect b="0" l="0" r="3956" t="0"/>
          <a:stretch/>
        </p:blipFill>
        <p:spPr>
          <a:xfrm>
            <a:off x="145950" y="541200"/>
            <a:ext cx="8852099" cy="40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616500" y="4256650"/>
            <a:ext cx="49170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Mexico City, Mexico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Juan Carlos Fonseca Mata </a:t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737" y="225500"/>
            <a:ext cx="3635414" cy="47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25" y="225500"/>
            <a:ext cx="4169963" cy="395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2003925" y="4194700"/>
            <a:ext cx="3417600" cy="8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Barrio Chino, Mexico City, Mexico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Photos by Beatriz Zarzosa and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Juan Carlos Fonseca Mata</a:t>
            </a:r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69133" cy="39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 rotWithShape="1">
          <a:blip r:embed="rId4">
            <a:alphaModFix/>
          </a:blip>
          <a:srcRect b="0" l="30594" r="0" t="0"/>
          <a:stretch/>
        </p:blipFill>
        <p:spPr>
          <a:xfrm>
            <a:off x="5616099" y="1353000"/>
            <a:ext cx="3335076" cy="36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