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Proxima Nova"/>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roximaNova-bold.fntdata"/><Relationship Id="rId12" Type="http://schemas.openxmlformats.org/officeDocument/2006/relationships/slide" Target="slides/slide8.xml"/><Relationship Id="rId34" Type="http://schemas.openxmlformats.org/officeDocument/2006/relationships/font" Target="fonts/ProximaNova-regular.fntdata"/><Relationship Id="rId15" Type="http://schemas.openxmlformats.org/officeDocument/2006/relationships/slide" Target="slides/slide11.xml"/><Relationship Id="rId37" Type="http://schemas.openxmlformats.org/officeDocument/2006/relationships/font" Target="fonts/ProximaNova-boldItalic.fntdata"/><Relationship Id="rId14" Type="http://schemas.openxmlformats.org/officeDocument/2006/relationships/slide" Target="slides/slide10.xml"/><Relationship Id="rId36" Type="http://schemas.openxmlformats.org/officeDocument/2006/relationships/font" Target="fonts/ProximaNova-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oc.gov/resource/pga.03047/"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fdd398a0b2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fdd398a0b2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7f3cdf87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f7f3cdf87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fdd398a0b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fdd398a0b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fcc53a3c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fcc53a3c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Left image from FoundSF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f7f3cdf87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f7f3cdf87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from https://www.cgisf.gov.in/page/gadar-memorial-hall/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dd398a0b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dd398a0b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fdd398a0b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fdd398a0b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81ae1eb3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81ae1eb3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81ae1eb3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f81ae1eb3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f81ae1eb3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f81ae1eb3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f81ae1eb3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f81ae1eb3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f81ae1eb3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f81ae1eb3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f81ae1eb3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f81ae1eb3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f7f3cdf87e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f7f3cdf87e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f81ae1eb3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f81ae1eb3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fdd398a0b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fdd398a0b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dd398a0b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fdd398a0b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81ae1eb3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81ae1eb3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fdd398a0b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fdd398a0b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dd398a0b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fdd398a0b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f81ae1eb3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f81ae1eb3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f7f3cdf87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f7f3cdf87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f81ae1eb3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f81ae1eb3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f81ae1eb3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f81ae1eb3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f81ae1eb3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f81ae1eb3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f81ae1eb3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f81ae1eb3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81ae1eb3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81ae1eb3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https://www.loc.gov/resource/pga.03047/</a:t>
            </a:r>
            <a:endParaRPr/>
          </a:p>
          <a:p>
            <a:pPr indent="0" lvl="0" marL="0" rtl="0" algn="l">
              <a:spcBef>
                <a:spcPts val="0"/>
              </a:spcBef>
              <a:spcAft>
                <a:spcPts val="0"/>
              </a:spcAft>
              <a:buNone/>
            </a:pPr>
            <a:r>
              <a:rPr lang="en"/>
              <a:t>https://thomasnastcartoons.com/2016/02/13/the-chinese-question/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f81ae1eb3d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f81ae1eb3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https://en.wikipedia.org/wiki/Uncle_Sam_Kicks_Out_Chinaman#/media/File:The_Chinese_Must_Go_-_Magic_Washer_-_1886_anti-Chinese_US_cartoon.jpg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hyperlink" Target="https://tinyurl.com/3jt2esb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hyperlink" Target="https://www.saada.org/sites/all/themes/saada/bookreader.php?title=RXhjbHVzaW9uIG9mIEhpbmR1cyBmcm9tIEFtZXJpY2EgRHVlIHRvIEJyaXRpc2ggSW5mbHVlbmNl&amp;folder=MjAxMi0wMA==&amp;object=aXRlbS1jaGFuZHJhLWV4Y2x1c2lvbi0=&amp;pages=MTM=#page/1/mode/1up" TargetMode="External"/><Relationship Id="rId5" Type="http://schemas.openxmlformats.org/officeDocument/2006/relationships/image" Target="../media/image20.png"/><Relationship Id="rId6"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hyperlink" Target="https://en.wikipedia.org/wiki/1907_Bellingham_race_riot" TargetMode="External"/><Relationship Id="rId4" Type="http://schemas.openxmlformats.org/officeDocument/2006/relationships/hyperlink" Target="https://depts.washington.edu/civilr/bham_history.htm" TargetMode="External"/><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www.youtube.com/watch?v=mvn_LpXj694" TargetMode="Externa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hyperlink" Target="https://www.saada.org/item/20150317-408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hyperlink" Target="https://www.youtube.com/watch?v=236AWbnDtBc" TargetMode="External"/><Relationship Id="rId4" Type="http://schemas.openxmlformats.org/officeDocument/2006/relationships/hyperlink" Target="https://www.youtube.com/watch?v=99BTIGWjxhQ" TargetMode="External"/><Relationship Id="rId11" Type="http://schemas.openxmlformats.org/officeDocument/2006/relationships/image" Target="../media/image17.png"/><Relationship Id="rId10" Type="http://schemas.openxmlformats.org/officeDocument/2006/relationships/image" Target="../media/image11.png"/><Relationship Id="rId9" Type="http://schemas.openxmlformats.org/officeDocument/2006/relationships/hyperlink" Target="https://latina.com/im-indian-and-im-mexican-and-im-100-american-californias-punjabi-mexican-communities/" TargetMode="External"/><Relationship Id="rId5" Type="http://schemas.openxmlformats.org/officeDocument/2006/relationships/hyperlink" Target="https://www.youtube.com/watch?v=vcie_8goZek" TargetMode="External"/><Relationship Id="rId6" Type="http://schemas.openxmlformats.org/officeDocument/2006/relationships/image" Target="../media/image22.png"/><Relationship Id="rId7" Type="http://schemas.openxmlformats.org/officeDocument/2006/relationships/hyperlink" Target="https://latina.com/im-indian-and-im-mexican-and-im-100-american-californias-punjabi-mexican-communities/" TargetMode="External"/><Relationship Id="rId8" Type="http://schemas.openxmlformats.org/officeDocument/2006/relationships/hyperlink" Target="https://latina.com/im-indian-and-im-mexican-and-im-100-american-californias-punjabi-mexican-communiti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hyperlink" Target="https://www.eater.com/2019/4/23/18305011/punjabi-mexican-migration-roti-quesadilla-el-ranchero"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hyperlink" Target="https://www.eater.com/2019/4/23/18305011/punjabi-mexican-migration-roti-quesadilla-el-ranchero" TargetMode="External"/><Relationship Id="rId5" Type="http://schemas.openxmlformats.org/officeDocument/2006/relationships/image" Target="../media/image25.png"/><Relationship Id="rId6" Type="http://schemas.openxmlformats.org/officeDocument/2006/relationships/hyperlink" Target="https://www.eater.com/2019/4/23/18305011/punjabi-mexican-migration-roti-quesadilla-el-ranchero" TargetMode="External"/><Relationship Id="rId7" Type="http://schemas.openxmlformats.org/officeDocument/2006/relationships/image" Target="../media/image23.png"/></Relationships>
</file>

<file path=ppt/slides/_rels/slide29.xml.rels><?xml version="1.0" encoding="UTF-8" standalone="yes"?><Relationships xmlns="http://schemas.openxmlformats.org/package/2006/relationships"><Relationship Id="rId11" Type="http://schemas.openxmlformats.org/officeDocument/2006/relationships/hyperlink" Target="https://www.ohs.org/oregon-historical-quarterly/upload/03_113_02_Ogden_Ghadar.pdf" TargetMode="External"/><Relationship Id="rId10" Type="http://schemas.openxmlformats.org/officeDocument/2006/relationships/hyperlink" Target="https://www.ohs.org/oregon-historical-quarterly/upload/03_113_02_Ogden_Ghadar.pdf" TargetMode="External"/><Relationship Id="rId13" Type="http://schemas.openxmlformats.org/officeDocument/2006/relationships/hyperlink" Target="https://global.oup.com/academic/product/echoes-of-mutiny-9780199376254?cc=us&amp;lang=en&amp;" TargetMode="External"/><Relationship Id="rId12" Type="http://schemas.openxmlformats.org/officeDocument/2006/relationships/hyperlink" Target="https://www.ohs.org/oregon-historical-quarterly/upload/03_113_02_Ogden_Ghadar.pdf" TargetMode="External"/><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punjabidiaspora.ucdavis.edu/" TargetMode="External"/><Relationship Id="rId4" Type="http://schemas.openxmlformats.org/officeDocument/2006/relationships/hyperlink" Target="https://punjabidiaspora.ucdavis.edu/timeline/1899-1922/" TargetMode="External"/><Relationship Id="rId9" Type="http://schemas.openxmlformats.org/officeDocument/2006/relationships/hyperlink" Target="https://www.foundsf.org/index.php?title=India%27s_Ghadar_Party_Born_in_San_Francisco" TargetMode="External"/><Relationship Id="rId15" Type="http://schemas.openxmlformats.org/officeDocument/2006/relationships/hyperlink" Target="https://global.oup.com/academic/product/echoes-of-mutiny-9780199376254?cc=us&amp;lang=en&amp;" TargetMode="External"/><Relationship Id="rId14" Type="http://schemas.openxmlformats.org/officeDocument/2006/relationships/hyperlink" Target="https://global.oup.com/academic/product/echoes-of-mutiny-9780199376254?cc=us&amp;lang=en&amp;" TargetMode="External"/><Relationship Id="rId5" Type="http://schemas.openxmlformats.org/officeDocument/2006/relationships/hyperlink" Target="https://www.saada.org/" TargetMode="External"/><Relationship Id="rId6" Type="http://schemas.openxmlformats.org/officeDocument/2006/relationships/hyperlink" Target="https://www.saada.org/browse/collection/gadar-party" TargetMode="External"/><Relationship Id="rId7" Type="http://schemas.openxmlformats.org/officeDocument/2006/relationships/hyperlink" Target="https://www.foundsf.org/index.php?title=India%27s_Ghadar_Party_Born_in_San_Francisco" TargetMode="External"/><Relationship Id="rId8" Type="http://schemas.openxmlformats.org/officeDocument/2006/relationships/hyperlink" Target="https://www.foundsf.org/index.php?title=India%27s_Ghadar_Party_Born_in_San_Francisc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s://www.census.gov/data-tools/demo/race/MREAD_1790_2010.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The Ghadar Party</a:t>
            </a:r>
            <a:endParaRPr b="1"/>
          </a:p>
        </p:txBody>
      </p:sp>
      <p:sp>
        <p:nvSpPr>
          <p:cNvPr id="60" name="Google Shape;60;p13"/>
          <p:cNvSpPr txBox="1"/>
          <p:nvPr>
            <p:ph idx="1" type="subTitle"/>
          </p:nvPr>
        </p:nvSpPr>
        <p:spPr>
          <a:xfrm>
            <a:off x="510450" y="3182335"/>
            <a:ext cx="8123100" cy="113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Dr. Noreen Naseem Rodríguez   </a:t>
            </a:r>
            <a:endParaRPr/>
          </a:p>
          <a:p>
            <a:pPr indent="0" lvl="0" marL="0" rtl="0" algn="l">
              <a:spcBef>
                <a:spcPts val="0"/>
              </a:spcBef>
              <a:spcAft>
                <a:spcPts val="0"/>
              </a:spcAft>
              <a:buNone/>
            </a:pPr>
            <a:r>
              <a:rPr lang="en"/>
              <a:t>nrdz@msu.edu</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56550"/>
            <a:ext cx="423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Dehumanization at Home and Abroad</a:t>
            </a:r>
            <a:endParaRPr b="1" sz="3000"/>
          </a:p>
        </p:txBody>
      </p:sp>
      <p:sp>
        <p:nvSpPr>
          <p:cNvPr id="120" name="Google Shape;120;p22"/>
          <p:cNvSpPr txBox="1"/>
          <p:nvPr>
            <p:ph idx="1" type="body"/>
          </p:nvPr>
        </p:nvSpPr>
        <p:spPr>
          <a:xfrm>
            <a:off x="311700" y="1031875"/>
            <a:ext cx="4434600" cy="3613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lang="en" sz="1550">
                <a:solidFill>
                  <a:schemeClr val="dk1"/>
                </a:solidFill>
              </a:rPr>
              <a:t>As Sikhs from India began to immigrate to the U.S. and Canada, they faced racial discrimination similar to their experiences with colonial subjugation in their homeland. Frustrated by their unjust treatment in their new homes, Sikh immigrants along the Pacific Coast began to organize and resist the ongoing dehumanization that they attributed to colonialism.</a:t>
            </a:r>
            <a:endParaRPr sz="1550">
              <a:solidFill>
                <a:schemeClr val="dk1"/>
              </a:solidFill>
            </a:endParaRPr>
          </a:p>
          <a:p>
            <a:pPr indent="457200" lvl="0" marL="0" rtl="0" algn="l">
              <a:lnSpc>
                <a:spcPct val="105000"/>
              </a:lnSpc>
              <a:spcBef>
                <a:spcPts val="0"/>
              </a:spcBef>
              <a:spcAft>
                <a:spcPts val="0"/>
              </a:spcAft>
              <a:buSzPts val="688"/>
              <a:buNone/>
            </a:pPr>
            <a:r>
              <a:rPr lang="en" sz="1550">
                <a:solidFill>
                  <a:schemeClr val="dk1"/>
                </a:solidFill>
              </a:rPr>
              <a:t>Several publications detailed the restrictive immigration laws and discrimination faced by Indian immigrants as well as the need for revolution in their motherland. These messages of revolution were viewed as seditious threats to British officials, who soon worked with U.S. and Canadian officials to surveil Sikh immigrants. </a:t>
            </a:r>
            <a:endParaRPr sz="1550">
              <a:solidFill>
                <a:schemeClr val="dk1"/>
              </a:solidFill>
            </a:endParaRPr>
          </a:p>
          <a:p>
            <a:pPr indent="0" lvl="0" marL="0" rtl="0" algn="l">
              <a:lnSpc>
                <a:spcPct val="105000"/>
              </a:lnSpc>
              <a:spcBef>
                <a:spcPts val="0"/>
              </a:spcBef>
              <a:spcAft>
                <a:spcPts val="0"/>
              </a:spcAft>
              <a:buSzPts val="688"/>
              <a:buNone/>
            </a:pPr>
            <a:r>
              <a:rPr lang="en" sz="1550">
                <a:solidFill>
                  <a:schemeClr val="dk1"/>
                </a:solidFill>
              </a:rPr>
              <a:t>	</a:t>
            </a:r>
            <a:endParaRPr sz="1550">
              <a:solidFill>
                <a:schemeClr val="dk1"/>
              </a:solidFill>
            </a:endParaRPr>
          </a:p>
        </p:txBody>
      </p:sp>
      <p:pic>
        <p:nvPicPr>
          <p:cNvPr id="121" name="Google Shape;121;p22"/>
          <p:cNvPicPr preferRelativeResize="0"/>
          <p:nvPr/>
        </p:nvPicPr>
        <p:blipFill>
          <a:blip r:embed="rId3">
            <a:alphaModFix/>
          </a:blip>
          <a:stretch>
            <a:fillRect/>
          </a:stretch>
        </p:blipFill>
        <p:spPr>
          <a:xfrm>
            <a:off x="4863225" y="504700"/>
            <a:ext cx="4041625" cy="3263775"/>
          </a:xfrm>
          <a:prstGeom prst="rect">
            <a:avLst/>
          </a:prstGeom>
          <a:noFill/>
          <a:ln>
            <a:noFill/>
          </a:ln>
        </p:spPr>
      </p:pic>
      <p:sp>
        <p:nvSpPr>
          <p:cNvPr id="122" name="Google Shape;122;p22"/>
          <p:cNvSpPr txBox="1"/>
          <p:nvPr/>
        </p:nvSpPr>
        <p:spPr>
          <a:xfrm>
            <a:off x="4983388" y="3949975"/>
            <a:ext cx="3801300" cy="848400"/>
          </a:xfrm>
          <a:prstGeom prst="rect">
            <a:avLst/>
          </a:prstGeom>
          <a:noFill/>
          <a:ln>
            <a:noFill/>
          </a:ln>
        </p:spPr>
        <p:txBody>
          <a:bodyPr anchorCtr="0" anchor="t" bIns="91425" lIns="91425" spcFirstLastPara="1" rIns="91425" wrap="square" tIns="91425">
            <a:noAutofit/>
          </a:bodyPr>
          <a:lstStyle/>
          <a:p>
            <a:pPr indent="0" lvl="0" marL="0" marR="101600" rtl="0" algn="ctr">
              <a:lnSpc>
                <a:spcPct val="115000"/>
              </a:lnSpc>
              <a:spcBef>
                <a:spcPts val="400"/>
              </a:spcBef>
              <a:spcAft>
                <a:spcPts val="0"/>
              </a:spcAft>
              <a:buNone/>
            </a:pPr>
            <a:r>
              <a:rPr lang="en">
                <a:highlight>
                  <a:srgbClr val="FFFFFF"/>
                </a:highlight>
                <a:latin typeface="Proxima Nova"/>
                <a:ea typeface="Proxima Nova"/>
                <a:cs typeface="Proxima Nova"/>
                <a:sym typeface="Proxima Nova"/>
              </a:rPr>
              <a:t>Indian migrants at the Stockton Gurdwara in the early 1920s. Courtesy of Wikipedia, </a:t>
            </a:r>
            <a:r>
              <a:rPr lang="en">
                <a:solidFill>
                  <a:schemeClr val="dk2"/>
                </a:solidFill>
                <a:highlight>
                  <a:srgbClr val="FFFFFF"/>
                </a:highlight>
                <a:uFill>
                  <a:noFill/>
                </a:uFill>
                <a:latin typeface="Proxima Nova"/>
                <a:ea typeface="Proxima Nova"/>
                <a:cs typeface="Proxima Nova"/>
                <a:sym typeface="Proxima Nova"/>
                <a:hlinkClick r:id="rId4">
                  <a:extLst>
                    <a:ext uri="{A12FA001-AC4F-418D-AE19-62706E023703}">
                      <ahyp:hlinkClr val="tx"/>
                    </a:ext>
                  </a:extLst>
                </a:hlinkClick>
              </a:rPr>
              <a:t>https://tinyurl.com/3jt2esbn</a:t>
            </a:r>
            <a:r>
              <a:rPr lang="en">
                <a:highlight>
                  <a:srgbClr val="FFFFFF"/>
                </a:highlight>
                <a:latin typeface="Proxima Nova"/>
                <a:ea typeface="Proxima Nova"/>
                <a:cs typeface="Proxima Nova"/>
                <a:sym typeface="Proxima Nova"/>
              </a:rPr>
              <a:t>. </a:t>
            </a:r>
            <a:endParaRPr>
              <a:highlight>
                <a:srgbClr val="FFFFFF"/>
              </a:highlight>
              <a:latin typeface="Proxima Nova"/>
              <a:ea typeface="Proxima Nova"/>
              <a:cs typeface="Proxima Nova"/>
              <a:sym typeface="Proxima Nova"/>
            </a:endParaRPr>
          </a:p>
          <a:p>
            <a:pPr indent="0" lvl="0" marL="0" rtl="0" algn="l">
              <a:spcBef>
                <a:spcPts val="1600"/>
              </a:spcBef>
              <a:spcAft>
                <a:spcPts val="0"/>
              </a:spcAft>
              <a:buNone/>
            </a:pPr>
            <a:r>
              <a:t/>
            </a:r>
            <a:endParaRPr>
              <a:solidFill>
                <a:schemeClr val="accent3"/>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3"/>
          <p:cNvPicPr preferRelativeResize="0"/>
          <p:nvPr/>
        </p:nvPicPr>
        <p:blipFill>
          <a:blip r:embed="rId3">
            <a:alphaModFix/>
          </a:blip>
          <a:stretch>
            <a:fillRect/>
          </a:stretch>
        </p:blipFill>
        <p:spPr>
          <a:xfrm>
            <a:off x="5266475" y="207125"/>
            <a:ext cx="3127375" cy="4325350"/>
          </a:xfrm>
          <a:prstGeom prst="rect">
            <a:avLst/>
          </a:prstGeom>
          <a:noFill/>
          <a:ln>
            <a:noFill/>
          </a:ln>
        </p:spPr>
      </p:pic>
      <p:sp>
        <p:nvSpPr>
          <p:cNvPr id="128" name="Google Shape;128;p23"/>
          <p:cNvSpPr txBox="1"/>
          <p:nvPr/>
        </p:nvSpPr>
        <p:spPr>
          <a:xfrm>
            <a:off x="225525" y="772125"/>
            <a:ext cx="4155600" cy="42468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lang="en">
                <a:latin typeface="Proxima Nova"/>
                <a:ea typeface="Proxima Nova"/>
                <a:cs typeface="Proxima Nova"/>
                <a:sym typeface="Proxima Nova"/>
              </a:rPr>
              <a:t>In 1913, Punjabi migrant workers and Bengali and Punjabi intellectuals and students who felt pushed out of India due to colonialism and now faced racist humiliation in North America came together to form the Ghadar Party. Ghadar, Urdu for “revolt” or “rebellion,” represented the coalition’s name and</a:t>
            </a:r>
            <a:r>
              <a:rPr i="1" lang="en">
                <a:latin typeface="Proxima Nova"/>
                <a:ea typeface="Proxima Nova"/>
                <a:cs typeface="Proxima Nova"/>
                <a:sym typeface="Proxima Nova"/>
              </a:rPr>
              <a:t> </a:t>
            </a:r>
            <a:r>
              <a:rPr lang="en">
                <a:latin typeface="Proxima Nova"/>
                <a:ea typeface="Proxima Nova"/>
                <a:cs typeface="Proxima Nova"/>
                <a:sym typeface="Proxima Nova"/>
              </a:rPr>
              <a:t>their goal to attain racial equality in the U.S. and Canada (and beyond) alongside an independent India. The Ghadar Party focused on unity and secularism among those of Indian descent, favoring a collective national identity instead of focusing on religion, caste, or region of origin. Months after the Ghadar Party’s creation, it had over 5,000 members and branches across the world, from Stockton, California to Panama and Shanghai. 90% of Ghadar Party members were Punjabi Sikh men, half of whom had served in the British Indian Army. </a:t>
            </a:r>
            <a:endParaRPr>
              <a:latin typeface="Proxima Nova"/>
              <a:ea typeface="Proxima Nova"/>
              <a:cs typeface="Proxima Nova"/>
              <a:sym typeface="Proxima Nova"/>
            </a:endParaRPr>
          </a:p>
        </p:txBody>
      </p:sp>
      <p:sp>
        <p:nvSpPr>
          <p:cNvPr id="129" name="Google Shape;129;p23"/>
          <p:cNvSpPr txBox="1"/>
          <p:nvPr/>
        </p:nvSpPr>
        <p:spPr>
          <a:xfrm>
            <a:off x="5092712" y="4617350"/>
            <a:ext cx="3474900" cy="400200"/>
          </a:xfrm>
          <a:prstGeom prst="rect">
            <a:avLst/>
          </a:prstGeom>
          <a:noFill/>
          <a:ln>
            <a:noFill/>
          </a:ln>
        </p:spPr>
        <p:txBody>
          <a:bodyPr anchorCtr="0" anchor="t" bIns="91425" lIns="91425" spcFirstLastPara="1" rIns="91425" wrap="square" tIns="91425">
            <a:spAutoFit/>
          </a:bodyPr>
          <a:lstStyle/>
          <a:p>
            <a:pPr indent="0" lvl="0" marL="0" marR="101600" rtl="0" algn="ctr">
              <a:lnSpc>
                <a:spcPct val="115000"/>
              </a:lnSpc>
              <a:spcBef>
                <a:spcPts val="400"/>
              </a:spcBef>
              <a:spcAft>
                <a:spcPts val="1600"/>
              </a:spcAft>
              <a:buNone/>
            </a:pPr>
            <a:r>
              <a:rPr lang="en">
                <a:solidFill>
                  <a:schemeClr val="lt1"/>
                </a:solidFill>
                <a:latin typeface="Proxima Nova"/>
                <a:ea typeface="Proxima Nova"/>
                <a:cs typeface="Proxima Nova"/>
                <a:sym typeface="Proxima Nova"/>
              </a:rPr>
              <a:t>Table from U.S. Bureau of Naturalization</a:t>
            </a:r>
            <a:endParaRPr>
              <a:solidFill>
                <a:schemeClr val="lt1"/>
              </a:solidFill>
              <a:latin typeface="Proxima Nova"/>
              <a:ea typeface="Proxima Nova"/>
              <a:cs typeface="Proxima Nova"/>
              <a:sym typeface="Proxima Nova"/>
            </a:endParaRPr>
          </a:p>
        </p:txBody>
      </p:sp>
      <p:sp>
        <p:nvSpPr>
          <p:cNvPr id="130" name="Google Shape;130;p23"/>
          <p:cNvSpPr txBox="1"/>
          <p:nvPr>
            <p:ph type="title"/>
          </p:nvPr>
        </p:nvSpPr>
        <p:spPr>
          <a:xfrm>
            <a:off x="235500" y="216425"/>
            <a:ext cx="3905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t>The </a:t>
            </a:r>
            <a:r>
              <a:rPr b="1" lang="en" sz="3000"/>
              <a:t>Ghadar Party</a:t>
            </a:r>
            <a:endParaRPr b="1"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Ghadar!</a:t>
            </a:r>
            <a:endParaRPr b="1" sz="3000"/>
          </a:p>
        </p:txBody>
      </p:sp>
      <p:sp>
        <p:nvSpPr>
          <p:cNvPr id="136" name="Google Shape;136;p24"/>
          <p:cNvSpPr txBox="1"/>
          <p:nvPr>
            <p:ph idx="1" type="body"/>
          </p:nvPr>
        </p:nvSpPr>
        <p:spPr>
          <a:xfrm>
            <a:off x="311700" y="923875"/>
            <a:ext cx="8721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00"/>
                </a:solidFill>
              </a:rPr>
              <a:t>The Ghadar Party published a newspaper of the same name that encouraged readers to circulate as many copies of the newspaper to fellow Indians was their patriotic duty. With its anti-colonial focus, the paper was banned immediately in India when the first issue arrived on December 7, 1913. Indian officials searched luggage from the U.S., seizing Ghadar publications as contraband. By 1914, nearly 5,000 copies of </a:t>
            </a:r>
            <a:r>
              <a:rPr i="1" lang="en" sz="1600">
                <a:solidFill>
                  <a:srgbClr val="000000"/>
                </a:solidFill>
              </a:rPr>
              <a:t>Ghadar, </a:t>
            </a:r>
            <a:r>
              <a:rPr lang="en" sz="1600">
                <a:solidFill>
                  <a:srgbClr val="000000"/>
                </a:solidFill>
              </a:rPr>
              <a:t>published in Gurmukhi and Urdu, were circulated weekly for free, funded by local Indians. Readership spanned east Asia as well as parts of Africa and South America, and readers there would send copies of </a:t>
            </a:r>
            <a:r>
              <a:rPr i="1" lang="en" sz="1600">
                <a:solidFill>
                  <a:srgbClr val="000000"/>
                </a:solidFill>
              </a:rPr>
              <a:t>Ghadar</a:t>
            </a:r>
            <a:r>
              <a:rPr lang="en" sz="1600">
                <a:solidFill>
                  <a:srgbClr val="000000"/>
                </a:solidFill>
              </a:rPr>
              <a:t> to India. That same year, the Ghadar Press published 12,000 copies of </a:t>
            </a:r>
            <a:r>
              <a:rPr i="1" lang="en" sz="1600">
                <a:solidFill>
                  <a:srgbClr val="000000"/>
                </a:solidFill>
              </a:rPr>
              <a:t>Ghadar-di-Gunj </a:t>
            </a:r>
            <a:r>
              <a:rPr lang="en" sz="1600">
                <a:solidFill>
                  <a:srgbClr val="000000"/>
                </a:solidFill>
              </a:rPr>
              <a:t>(Echoes of Mutiny), a collection of poetry and protest songs in Urdu and Punjabi that were often performed at Ghadar gatherings. These two publications connected and mobilized Indians worldwide as they exposed the exploitation and brutality of British imperialism in the Raj and beyond, leading some members to return to Punjab and attempt an armed revolt known as the Ghadar Mutiny. These efforts were unsuccessful, and Ghadarites were tried for several anti-colonial actions.</a:t>
            </a:r>
            <a:endParaRPr sz="1600">
              <a:solidFill>
                <a:srgbClr val="000000"/>
              </a:solidFill>
            </a:endParaRPr>
          </a:p>
          <a:p>
            <a:pPr indent="0" lvl="0" marL="0" rtl="0" algn="l">
              <a:spcBef>
                <a:spcPts val="0"/>
              </a:spcBef>
              <a:spcAft>
                <a:spcPts val="1200"/>
              </a:spcAft>
              <a:buNone/>
            </a:pPr>
            <a:r>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311700" y="445025"/>
            <a:ext cx="237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Ghadar </a:t>
            </a:r>
            <a:endParaRPr b="1" sz="3000"/>
          </a:p>
          <a:p>
            <a:pPr indent="0" lvl="0" marL="0" rtl="0" algn="l">
              <a:spcBef>
                <a:spcPts val="0"/>
              </a:spcBef>
              <a:spcAft>
                <a:spcPts val="0"/>
              </a:spcAft>
              <a:buNone/>
            </a:pPr>
            <a:r>
              <a:rPr b="1" lang="en" sz="3000"/>
              <a:t>Publications</a:t>
            </a:r>
            <a:endParaRPr b="1" sz="3000"/>
          </a:p>
        </p:txBody>
      </p:sp>
      <p:pic>
        <p:nvPicPr>
          <p:cNvPr id="142" name="Google Shape;142;p25"/>
          <p:cNvPicPr preferRelativeResize="0"/>
          <p:nvPr/>
        </p:nvPicPr>
        <p:blipFill rotWithShape="1">
          <a:blip r:embed="rId3">
            <a:alphaModFix/>
          </a:blip>
          <a:srcRect b="5393" l="6205" r="2269" t="2728"/>
          <a:stretch/>
        </p:blipFill>
        <p:spPr>
          <a:xfrm>
            <a:off x="311700" y="1838175"/>
            <a:ext cx="2304425" cy="3006625"/>
          </a:xfrm>
          <a:prstGeom prst="rect">
            <a:avLst/>
          </a:prstGeom>
          <a:noFill/>
          <a:ln>
            <a:noFill/>
          </a:ln>
        </p:spPr>
      </p:pic>
      <p:pic>
        <p:nvPicPr>
          <p:cNvPr id="143" name="Google Shape;143;p25">
            <a:hlinkClick r:id="rId4"/>
          </p:cNvPr>
          <p:cNvPicPr preferRelativeResize="0"/>
          <p:nvPr/>
        </p:nvPicPr>
        <p:blipFill>
          <a:blip r:embed="rId5">
            <a:alphaModFix/>
          </a:blip>
          <a:stretch>
            <a:fillRect/>
          </a:stretch>
        </p:blipFill>
        <p:spPr>
          <a:xfrm>
            <a:off x="2881188" y="298725"/>
            <a:ext cx="2376638" cy="4546076"/>
          </a:xfrm>
          <a:prstGeom prst="rect">
            <a:avLst/>
          </a:prstGeom>
          <a:noFill/>
          <a:ln>
            <a:noFill/>
          </a:ln>
        </p:spPr>
      </p:pic>
      <p:pic>
        <p:nvPicPr>
          <p:cNvPr id="144" name="Google Shape;144;p25"/>
          <p:cNvPicPr preferRelativeResize="0"/>
          <p:nvPr/>
        </p:nvPicPr>
        <p:blipFill>
          <a:blip r:embed="rId6">
            <a:alphaModFix/>
          </a:blip>
          <a:stretch>
            <a:fillRect/>
          </a:stretch>
        </p:blipFill>
        <p:spPr>
          <a:xfrm>
            <a:off x="5522897" y="298725"/>
            <a:ext cx="3309409" cy="4546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6"/>
          <p:cNvPicPr preferRelativeResize="0"/>
          <p:nvPr/>
        </p:nvPicPr>
        <p:blipFill>
          <a:blip r:embed="rId3">
            <a:alphaModFix/>
          </a:blip>
          <a:stretch>
            <a:fillRect/>
          </a:stretch>
        </p:blipFill>
        <p:spPr>
          <a:xfrm>
            <a:off x="228600" y="152400"/>
            <a:ext cx="3552200" cy="4822000"/>
          </a:xfrm>
          <a:prstGeom prst="rect">
            <a:avLst/>
          </a:prstGeom>
          <a:noFill/>
          <a:ln>
            <a:noFill/>
          </a:ln>
        </p:spPr>
      </p:pic>
      <p:sp>
        <p:nvSpPr>
          <p:cNvPr id="150" name="Google Shape;150;p26"/>
          <p:cNvSpPr txBox="1"/>
          <p:nvPr/>
        </p:nvSpPr>
        <p:spPr>
          <a:xfrm>
            <a:off x="4075125" y="1098375"/>
            <a:ext cx="4697700" cy="3873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900"/>
              </a:spcAft>
              <a:buNone/>
            </a:pPr>
            <a:r>
              <a:rPr lang="en" sz="1600">
                <a:solidFill>
                  <a:schemeClr val="dk1"/>
                </a:solidFill>
                <a:latin typeface="Proxima Nova"/>
                <a:ea typeface="Proxima Nova"/>
                <a:cs typeface="Proxima Nova"/>
                <a:sym typeface="Proxima Nova"/>
              </a:rPr>
              <a:t>The Ghadar Party began operations at 436 Hill Street in San Francisco in 1913. The location was known as "Yugantar Ashram" - ashram is Hindi for a monastery or religious retreat. The weekly “Ghadar" publication began here. In 1917, the Party’s headquarters moved to 5 Wood Street, where it became referred to as "Ghadar Ashram". The building and its contents were handed over to the Indian Consulate </a:t>
            </a:r>
            <a:r>
              <a:rPr lang="en" sz="1600">
                <a:solidFill>
                  <a:schemeClr val="dk1"/>
                </a:solidFill>
                <a:latin typeface="Proxima Nova"/>
                <a:ea typeface="Proxima Nova"/>
                <a:cs typeface="Proxima Nova"/>
                <a:sym typeface="Proxima Nova"/>
              </a:rPr>
              <a:t>in 1949</a:t>
            </a:r>
            <a:r>
              <a:rPr lang="en" sz="1600">
                <a:solidFill>
                  <a:schemeClr val="dk1"/>
                </a:solidFill>
                <a:latin typeface="Proxima Nova"/>
                <a:ea typeface="Proxima Nova"/>
                <a:cs typeface="Proxima Nova"/>
                <a:sym typeface="Proxima Nova"/>
              </a:rPr>
              <a:t>. The building was restored and the Ghadar Memorial was inaugurated by Shri T.N. Kaul, India’s Ambassador to the United States, in March 1975. The following year, the Ghadar Memorial Library was established and has a collection of Hindi &amp; English books.</a:t>
            </a:r>
            <a:endParaRPr sz="1600">
              <a:solidFill>
                <a:schemeClr val="dk1"/>
              </a:solidFill>
              <a:latin typeface="Proxima Nova"/>
              <a:ea typeface="Proxima Nova"/>
              <a:cs typeface="Proxima Nova"/>
              <a:sym typeface="Proxima Nova"/>
            </a:endParaRPr>
          </a:p>
        </p:txBody>
      </p:sp>
      <p:sp>
        <p:nvSpPr>
          <p:cNvPr id="151" name="Google Shape;151;p26"/>
          <p:cNvSpPr txBox="1"/>
          <p:nvPr>
            <p:ph idx="4294967295" type="title"/>
          </p:nvPr>
        </p:nvSpPr>
        <p:spPr>
          <a:xfrm>
            <a:off x="4068675" y="445025"/>
            <a:ext cx="5075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900"/>
              <a:t>Ghadar Party Headquarters</a:t>
            </a:r>
            <a:endParaRPr b="1" sz="29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673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Surveillance of the Ghadar Party</a:t>
            </a:r>
            <a:endParaRPr b="1" sz="3000"/>
          </a:p>
        </p:txBody>
      </p:sp>
      <p:sp>
        <p:nvSpPr>
          <p:cNvPr id="157" name="Google Shape;157;p27"/>
          <p:cNvSpPr txBox="1"/>
          <p:nvPr>
            <p:ph idx="1" type="body"/>
          </p:nvPr>
        </p:nvSpPr>
        <p:spPr>
          <a:xfrm>
            <a:off x="311700" y="1365600"/>
            <a:ext cx="8520600" cy="358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Concerned by the Ghadar Party’s anti-colonial efforts, British officials worked closely with immigration offices in San Francisco, Seattle, and Portland to exclude and expel individuals they considered political radicals. The British government pressured the U.S. to refuse asylum to Indian revolutionaries and sent lists of publications and Indian immigrants they considered seditious to the State Department and the commissioner-general of immigration. Soon, both British and U.S. officials viewed Indian immigrants as having subversive political agendas. Across the globe, U.S. diplomats tried to forbid any Indian with anticolonial leanings from leaving India and, if successful, from landing at U.S. immigration stations.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311700" y="1843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The End of the Ghadar Party </a:t>
            </a:r>
            <a:endParaRPr b="1" sz="3000"/>
          </a:p>
        </p:txBody>
      </p:sp>
      <p:sp>
        <p:nvSpPr>
          <p:cNvPr id="163" name="Google Shape;163;p28"/>
          <p:cNvSpPr txBox="1"/>
          <p:nvPr>
            <p:ph idx="1" type="body"/>
          </p:nvPr>
        </p:nvSpPr>
        <p:spPr>
          <a:xfrm>
            <a:off x="311700" y="739375"/>
            <a:ext cx="8421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00"/>
                </a:solidFill>
              </a:rPr>
              <a:t>Ghadarites became disillusioned with the U.S. alliance with Britain during World War I, recognizing the hypocrisy of a nation claiming to fight a war in the name of democracy while continuing to dehumanize Black Americans and Asian immigrants at home. In an important show of cross-racial solidarity, the National Association for the Advancement of Colored People (NAACP) published reports in its magazine </a:t>
            </a:r>
            <a:r>
              <a:rPr i="1" lang="en" sz="1600">
                <a:solidFill>
                  <a:srgbClr val="000000"/>
                </a:solidFill>
              </a:rPr>
              <a:t>The Crisis </a:t>
            </a:r>
            <a:r>
              <a:rPr lang="en" sz="1600">
                <a:solidFill>
                  <a:srgbClr val="000000"/>
                </a:solidFill>
              </a:rPr>
              <a:t>about the Indian independence movement and efforts by the Justice Department to deport 6 Indians. This alarmed U.S. intelligence officials, who then increased their surveillance on both Black and Indian communities for decades. After World War I, the Ghadar Party began to split into different factions. Some Ghadarites in New York created the Friends of Freedom for India organization, which included Indians and white activists, while others who viewed Soviet Russia as a model society joined the international communist movement. By 1926, the Ghadar Party in California was at its most active and continued to organize meetings and collect money for political outreach in India across the state. Two decades later, the party formally dissolved after Indian independence was finally achieved in August 1947.</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a:t>The Bellingham Riots</a:t>
            </a:r>
            <a:endParaRPr b="1"/>
          </a:p>
        </p:txBody>
      </p:sp>
      <p:sp>
        <p:nvSpPr>
          <p:cNvPr id="169" name="Google Shape;169;p29"/>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Optional Extension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idx="1" type="body"/>
          </p:nvPr>
        </p:nvSpPr>
        <p:spPr>
          <a:xfrm>
            <a:off x="7459475" y="2021425"/>
            <a:ext cx="1359300" cy="598800"/>
          </a:xfrm>
          <a:prstGeom prst="rect">
            <a:avLst/>
          </a:prstGeom>
        </p:spPr>
        <p:txBody>
          <a:bodyPr anchorCtr="0" anchor="ctr" bIns="91425" lIns="91425" spcFirstLastPara="1" rIns="91425" wrap="square" tIns="91425">
            <a:normAutofit fontScale="77500" lnSpcReduction="20000"/>
          </a:bodyPr>
          <a:lstStyle/>
          <a:p>
            <a:pPr indent="0" lvl="0" marL="0" rtl="0" algn="l">
              <a:spcBef>
                <a:spcPts val="0"/>
              </a:spcBef>
              <a:spcAft>
                <a:spcPts val="0"/>
              </a:spcAft>
              <a:buNone/>
            </a:pPr>
            <a:r>
              <a:rPr lang="en"/>
              <a:t>From Ogden (2012) p. 168</a:t>
            </a:r>
            <a:endParaRPr/>
          </a:p>
        </p:txBody>
      </p:sp>
      <p:pic>
        <p:nvPicPr>
          <p:cNvPr id="175" name="Google Shape;175;p30"/>
          <p:cNvPicPr preferRelativeResize="0"/>
          <p:nvPr/>
        </p:nvPicPr>
        <p:blipFill>
          <a:blip r:embed="rId3">
            <a:alphaModFix/>
          </a:blip>
          <a:stretch>
            <a:fillRect/>
          </a:stretch>
        </p:blipFill>
        <p:spPr>
          <a:xfrm>
            <a:off x="342558" y="0"/>
            <a:ext cx="6913435"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idx="1" type="body"/>
          </p:nvPr>
        </p:nvSpPr>
        <p:spPr>
          <a:xfrm>
            <a:off x="5514225" y="834775"/>
            <a:ext cx="3381900" cy="3713700"/>
          </a:xfrm>
          <a:prstGeom prst="rect">
            <a:avLst/>
          </a:prstGeom>
        </p:spPr>
        <p:txBody>
          <a:bodyPr anchorCtr="0" anchor="ctr" bIns="91425" lIns="91425" spcFirstLastPara="1" rIns="91425" wrap="square" tIns="91425">
            <a:noAutofit/>
          </a:bodyPr>
          <a:lstStyle/>
          <a:p>
            <a:pPr indent="0" lvl="0" marL="0" marR="190500" rtl="0" algn="l">
              <a:lnSpc>
                <a:spcPct val="115000"/>
              </a:lnSpc>
              <a:spcBef>
                <a:spcPts val="0"/>
              </a:spcBef>
              <a:spcAft>
                <a:spcPts val="0"/>
              </a:spcAft>
              <a:buNone/>
            </a:pPr>
            <a:r>
              <a:rPr lang="en" sz="1600">
                <a:solidFill>
                  <a:srgbClr val="202122"/>
                </a:solidFill>
              </a:rPr>
              <a:t>Article from the 16 September 1906 Puget Sound American newspaper incorrectly describing turbaned Sikhs as "Hindu" and their unfavorable immigration to Bellingham.</a:t>
            </a:r>
            <a:endParaRPr sz="1600">
              <a:solidFill>
                <a:srgbClr val="202122"/>
              </a:solidFill>
            </a:endParaRPr>
          </a:p>
          <a:p>
            <a:pPr indent="0" lvl="0" marL="0" marR="190500" rtl="0" algn="l">
              <a:lnSpc>
                <a:spcPct val="115000"/>
              </a:lnSpc>
              <a:spcBef>
                <a:spcPts val="1500"/>
              </a:spcBef>
              <a:spcAft>
                <a:spcPts val="0"/>
              </a:spcAft>
              <a:buNone/>
            </a:pPr>
            <a:r>
              <a:rPr lang="en" sz="1600">
                <a:solidFill>
                  <a:srgbClr val="202122"/>
                </a:solidFill>
              </a:rPr>
              <a:t>Image from </a:t>
            </a:r>
            <a:r>
              <a:rPr lang="en" sz="1600" u="sng">
                <a:solidFill>
                  <a:schemeClr val="dk2"/>
                </a:solidFill>
                <a:hlinkClick r:id="rId3">
                  <a:extLst>
                    <a:ext uri="{A12FA001-AC4F-418D-AE19-62706E023703}">
                      <ahyp:hlinkClr val="tx"/>
                    </a:ext>
                  </a:extLst>
                </a:hlinkClick>
              </a:rPr>
              <a:t>Wikipedia</a:t>
            </a:r>
            <a:endParaRPr sz="1600">
              <a:solidFill>
                <a:schemeClr val="dk2"/>
              </a:solidFill>
            </a:endParaRPr>
          </a:p>
          <a:p>
            <a:pPr indent="0" lvl="0" marL="0" marR="190500" rtl="0" algn="l">
              <a:lnSpc>
                <a:spcPct val="115000"/>
              </a:lnSpc>
              <a:spcBef>
                <a:spcPts val="1500"/>
              </a:spcBef>
              <a:spcAft>
                <a:spcPts val="1500"/>
              </a:spcAft>
              <a:buNone/>
            </a:pPr>
            <a:r>
              <a:rPr lang="en" sz="1600">
                <a:solidFill>
                  <a:srgbClr val="202122"/>
                </a:solidFill>
              </a:rPr>
              <a:t>More information and primary sources about the Bellingham Riots can be found in </a:t>
            </a:r>
            <a:r>
              <a:rPr lang="en" sz="1600" u="sng">
                <a:solidFill>
                  <a:schemeClr val="dk2"/>
                </a:solidFill>
                <a:hlinkClick r:id="rId4">
                  <a:extLst>
                    <a:ext uri="{A12FA001-AC4F-418D-AE19-62706E023703}">
                      <ahyp:hlinkClr val="tx"/>
                    </a:ext>
                  </a:extLst>
                </a:hlinkClick>
              </a:rPr>
              <a:t>this post by David Cahn</a:t>
            </a:r>
            <a:r>
              <a:rPr lang="en" sz="1600">
                <a:solidFill>
                  <a:schemeClr val="dk2"/>
                </a:solidFill>
              </a:rPr>
              <a:t> </a:t>
            </a:r>
            <a:r>
              <a:rPr lang="en" sz="1600">
                <a:solidFill>
                  <a:srgbClr val="202122"/>
                </a:solidFill>
              </a:rPr>
              <a:t>by the Seattle Civil Rights and Labor History Project at the University of Washington.</a:t>
            </a:r>
            <a:endParaRPr sz="1600">
              <a:solidFill>
                <a:srgbClr val="202122"/>
              </a:solidFill>
            </a:endParaRPr>
          </a:p>
        </p:txBody>
      </p:sp>
      <p:pic>
        <p:nvPicPr>
          <p:cNvPr id="181" name="Google Shape;181;p31"/>
          <p:cNvPicPr preferRelativeResize="0"/>
          <p:nvPr/>
        </p:nvPicPr>
        <p:blipFill>
          <a:blip r:embed="rId5">
            <a:alphaModFix/>
          </a:blip>
          <a:stretch>
            <a:fillRect/>
          </a:stretch>
        </p:blipFill>
        <p:spPr>
          <a:xfrm>
            <a:off x="304800" y="152400"/>
            <a:ext cx="4738524" cy="4885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5444175" y="7282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000"/>
              <a:t>The British Raj</a:t>
            </a:r>
            <a:endParaRPr b="1" sz="3000"/>
          </a:p>
        </p:txBody>
      </p:sp>
      <p:sp>
        <p:nvSpPr>
          <p:cNvPr id="66" name="Google Shape;66;p14"/>
          <p:cNvSpPr txBox="1"/>
          <p:nvPr>
            <p:ph idx="1" type="body"/>
          </p:nvPr>
        </p:nvSpPr>
        <p:spPr>
          <a:xfrm>
            <a:off x="5444175" y="1551450"/>
            <a:ext cx="30768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00"/>
                </a:solidFill>
              </a:rPr>
              <a:t>From 1858 until 1947, Great Britain ruled the Indian subcontinent under what was known as the British Raj. But throughout Britain’s rule, Indians resisted, although this history of anti-colonial resistance and activism abroad–including in the United States–is rarely taught. </a:t>
            </a:r>
            <a:endParaRPr sz="1600"/>
          </a:p>
        </p:txBody>
      </p:sp>
      <p:pic>
        <p:nvPicPr>
          <p:cNvPr id="67" name="Google Shape;67;p14"/>
          <p:cNvPicPr preferRelativeResize="0"/>
          <p:nvPr/>
        </p:nvPicPr>
        <p:blipFill>
          <a:blip r:embed="rId3">
            <a:alphaModFix/>
          </a:blip>
          <a:stretch>
            <a:fillRect/>
          </a:stretch>
        </p:blipFill>
        <p:spPr>
          <a:xfrm>
            <a:off x="350535" y="0"/>
            <a:ext cx="4319579" cy="51434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“We Are Not Strangers” Documentary</a:t>
            </a:r>
            <a:endParaRPr/>
          </a:p>
        </p:txBody>
      </p:sp>
      <p:pic>
        <p:nvPicPr>
          <p:cNvPr descr="This documentary is funded by Guru Nanak Gursikh temple of Lynden WA in the memory &amp; commemoration of the 100 year anniversary  of the eviction of over 250 Sikhs and other Indian citizens from Bellingham WA in September 1907. For more info contact Satpal Sidhu at spsidhu1@gmail.com" id="187" name="Google Shape;187;p32" title="We Are Not Strangers  Documentary about 1907 Bellingham Riots">
            <a:hlinkClick r:id="rId3"/>
          </p:cNvPr>
          <p:cNvPicPr preferRelativeResize="0"/>
          <p:nvPr/>
        </p:nvPicPr>
        <p:blipFill>
          <a:blip r:embed="rId4">
            <a:alphaModFix/>
          </a:blip>
          <a:stretch>
            <a:fillRect/>
          </a:stretch>
        </p:blipFill>
        <p:spPr>
          <a:xfrm>
            <a:off x="1067650" y="909425"/>
            <a:ext cx="7012550" cy="3944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1121824" y="145849"/>
            <a:ext cx="6540974" cy="4599125"/>
          </a:xfrm>
          <a:prstGeom prst="rect">
            <a:avLst/>
          </a:prstGeom>
          <a:noFill/>
          <a:ln>
            <a:noFill/>
          </a:ln>
        </p:spPr>
      </p:pic>
      <p:sp>
        <p:nvSpPr>
          <p:cNvPr id="193" name="Google Shape;193;p33"/>
          <p:cNvSpPr txBox="1"/>
          <p:nvPr/>
        </p:nvSpPr>
        <p:spPr>
          <a:xfrm>
            <a:off x="-38950" y="4750525"/>
            <a:ext cx="9225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Proxima Nova"/>
                <a:ea typeface="Proxima Nova"/>
                <a:cs typeface="Proxima Nova"/>
                <a:sym typeface="Proxima Nova"/>
              </a:rPr>
              <a:t>Front page of Bellingham Herald the day following the riot. Source: http://www.wce.wwu.edu/resources/AACR/documents/bellingham/main/1.htm</a:t>
            </a:r>
            <a:endParaRPr sz="1700">
              <a:solidFill>
                <a:schemeClr val="dk1"/>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4"/>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t>Punjabi-Mexican Families</a:t>
            </a:r>
            <a:endParaRPr b="1" sz="4800"/>
          </a:p>
        </p:txBody>
      </p:sp>
      <p:sp>
        <p:nvSpPr>
          <p:cNvPr id="199" name="Google Shape;199;p34"/>
          <p:cNvSpPr txBox="1"/>
          <p:nvPr>
            <p:ph idx="4294967295"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chemeClr val="lt1"/>
                </a:solidFill>
              </a:rPr>
              <a:t>Optional Extension</a:t>
            </a:r>
            <a:endParaRPr sz="24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5"/>
          <p:cNvSpPr txBox="1"/>
          <p:nvPr>
            <p:ph type="title"/>
          </p:nvPr>
        </p:nvSpPr>
        <p:spPr>
          <a:xfrm>
            <a:off x="311700" y="98400"/>
            <a:ext cx="5368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t>Immigration Act of 1917</a:t>
            </a:r>
            <a:endParaRPr b="1" sz="3000"/>
          </a:p>
        </p:txBody>
      </p:sp>
      <p:sp>
        <p:nvSpPr>
          <p:cNvPr id="205" name="Google Shape;205;p35"/>
          <p:cNvSpPr txBox="1"/>
          <p:nvPr>
            <p:ph idx="1" type="body"/>
          </p:nvPr>
        </p:nvSpPr>
        <p:spPr>
          <a:xfrm>
            <a:off x="311700" y="823875"/>
            <a:ext cx="8409300" cy="399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dk1"/>
                </a:solidFill>
              </a:rPr>
              <a:t>This act was the first widely restrictive immigration law for several reasons:</a:t>
            </a:r>
            <a:endParaRPr sz="1600">
              <a:solidFill>
                <a:schemeClr val="dk1"/>
              </a:solidFill>
            </a:endParaRPr>
          </a:p>
          <a:p>
            <a:pPr indent="-215900" lvl="0" marL="228600" rtl="0" algn="l">
              <a:spcBef>
                <a:spcPts val="1200"/>
              </a:spcBef>
              <a:spcAft>
                <a:spcPts val="0"/>
              </a:spcAft>
              <a:buClr>
                <a:schemeClr val="dk1"/>
              </a:buClr>
              <a:buSzPts val="1600"/>
              <a:buAutoNum type="arabicPeriod"/>
            </a:pPr>
            <a:r>
              <a:rPr lang="en" sz="1600">
                <a:solidFill>
                  <a:schemeClr val="dk1"/>
                </a:solidFill>
              </a:rPr>
              <a:t>Immigrants over 16 years old were required to pass a literacy test</a:t>
            </a:r>
            <a:endParaRPr sz="1600">
              <a:solidFill>
                <a:schemeClr val="dk1"/>
              </a:solidFill>
            </a:endParaRPr>
          </a:p>
          <a:p>
            <a:pPr indent="-215900" lvl="0" marL="228600" rtl="0" algn="l">
              <a:spcBef>
                <a:spcPts val="0"/>
              </a:spcBef>
              <a:spcAft>
                <a:spcPts val="0"/>
              </a:spcAft>
              <a:buClr>
                <a:schemeClr val="dk1"/>
              </a:buClr>
              <a:buSzPts val="1600"/>
              <a:buAutoNum type="arabicPeriod"/>
            </a:pPr>
            <a:r>
              <a:rPr lang="en" sz="1600">
                <a:solidFill>
                  <a:schemeClr val="dk1"/>
                </a:solidFill>
              </a:rPr>
              <a:t>Immigrants had to pay higher taxes upon their arrival</a:t>
            </a:r>
            <a:endParaRPr sz="1600">
              <a:solidFill>
                <a:schemeClr val="dk1"/>
              </a:solidFill>
            </a:endParaRPr>
          </a:p>
          <a:p>
            <a:pPr indent="-215900" lvl="0" marL="228600" rtl="0" algn="l">
              <a:spcBef>
                <a:spcPts val="0"/>
              </a:spcBef>
              <a:spcAft>
                <a:spcPts val="0"/>
              </a:spcAft>
              <a:buClr>
                <a:schemeClr val="dk1"/>
              </a:buClr>
              <a:buSzPts val="1600"/>
              <a:buAutoNum type="arabicPeriod"/>
            </a:pPr>
            <a:r>
              <a:rPr lang="en" sz="1600">
                <a:solidFill>
                  <a:schemeClr val="dk1"/>
                </a:solidFill>
              </a:rPr>
              <a:t>Immigration officials had more discretion over who they could exclude from entry</a:t>
            </a:r>
            <a:endParaRPr sz="1600">
              <a:solidFill>
                <a:schemeClr val="dk1"/>
              </a:solidFill>
            </a:endParaRPr>
          </a:p>
          <a:p>
            <a:pPr indent="-215900" lvl="0" marL="228600" rtl="0" algn="l">
              <a:spcBef>
                <a:spcPts val="0"/>
              </a:spcBef>
              <a:spcAft>
                <a:spcPts val="0"/>
              </a:spcAft>
              <a:buClr>
                <a:schemeClr val="dk1"/>
              </a:buClr>
              <a:buSzPts val="1600"/>
              <a:buAutoNum type="arabicPeriod"/>
            </a:pPr>
            <a:r>
              <a:rPr lang="en" sz="1600">
                <a:solidFill>
                  <a:schemeClr val="dk1"/>
                </a:solidFill>
              </a:rPr>
              <a:t>An “Asiatic Barred Zone” was designated from which no immigrants were allowed; China, Japan, and the Philippines were the only nations excluded but other restrictions were in place for those immigrants.</a:t>
            </a:r>
            <a:endParaRPr sz="1600">
              <a:solidFill>
                <a:schemeClr val="dk1"/>
              </a:solidFill>
            </a:endParaRPr>
          </a:p>
          <a:p>
            <a:pPr indent="0" lvl="0" marL="0" rtl="0" algn="l">
              <a:spcBef>
                <a:spcPts val="1200"/>
              </a:spcBef>
              <a:spcAft>
                <a:spcPts val="1200"/>
              </a:spcAft>
              <a:buNone/>
            </a:pPr>
            <a:r>
              <a:rPr lang="en" sz="1600">
                <a:solidFill>
                  <a:schemeClr val="dk1"/>
                </a:solidFill>
              </a:rPr>
              <a:t>Most Punjabis who immigrated to the U..S. were men, and many had left their wives and children behind in India. In Yuba City before World War 1, there were only 4 Punjabi women! </a:t>
            </a:r>
            <a:r>
              <a:rPr lang="en" sz="1600">
                <a:solidFill>
                  <a:schemeClr val="dk1"/>
                </a:solidFill>
              </a:rPr>
              <a:t>In 1930, there were only 100 South Asian women per 1,572 South Asian men. </a:t>
            </a:r>
            <a:r>
              <a:rPr lang="en" sz="1600">
                <a:solidFill>
                  <a:schemeClr val="dk1"/>
                </a:solidFill>
              </a:rPr>
              <a:t>The 1917 Immigration Act made it impossible for Punjabi men to sponsor their families, keeping them separated until the laws changed decades later.</a:t>
            </a:r>
            <a:endParaRPr sz="16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6"/>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000"/>
              <a:t>Punjabi-Mexican Families</a:t>
            </a:r>
            <a:endParaRPr/>
          </a:p>
        </p:txBody>
      </p:sp>
      <p:sp>
        <p:nvSpPr>
          <p:cNvPr id="211" name="Google Shape;211;p36"/>
          <p:cNvSpPr txBox="1"/>
          <p:nvPr>
            <p:ph idx="1" type="body"/>
          </p:nvPr>
        </p:nvSpPr>
        <p:spPr>
          <a:xfrm>
            <a:off x="311700" y="865325"/>
            <a:ext cx="4242600" cy="3943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200"/>
              </a:spcAft>
              <a:buNone/>
            </a:pPr>
            <a:r>
              <a:rPr lang="en"/>
              <a:t>Many Mexican women who immigrated to the United States during and after the Mexican Revolution worked in the fields of Southern California alongside Punjabi men from India. </a:t>
            </a:r>
            <a:r>
              <a:rPr lang="en"/>
              <a:t>At the time, anti-miscegenation laws prevented non-white immigrants from marrying white people. </a:t>
            </a:r>
            <a:r>
              <a:rPr lang="en"/>
              <a:t>This led to several Punjabi-Mexican relationships beginning in 1916 where Sikh men and Catholic women blended religions, cultures, and languages. By 1946, there were 378 Punjabi-Mexican marriages in California.</a:t>
            </a:r>
            <a:endParaRPr/>
          </a:p>
        </p:txBody>
      </p:sp>
      <p:pic>
        <p:nvPicPr>
          <p:cNvPr id="212" name="Google Shape;212;p36"/>
          <p:cNvPicPr preferRelativeResize="0"/>
          <p:nvPr/>
        </p:nvPicPr>
        <p:blipFill>
          <a:blip r:embed="rId3">
            <a:alphaModFix/>
          </a:blip>
          <a:stretch>
            <a:fillRect/>
          </a:stretch>
        </p:blipFill>
        <p:spPr>
          <a:xfrm>
            <a:off x="4644900" y="427125"/>
            <a:ext cx="4187400" cy="3372559"/>
          </a:xfrm>
          <a:prstGeom prst="rect">
            <a:avLst/>
          </a:prstGeom>
          <a:noFill/>
          <a:ln>
            <a:noFill/>
          </a:ln>
        </p:spPr>
      </p:pic>
      <p:sp>
        <p:nvSpPr>
          <p:cNvPr id="213" name="Google Shape;213;p36"/>
          <p:cNvSpPr txBox="1"/>
          <p:nvPr/>
        </p:nvSpPr>
        <p:spPr>
          <a:xfrm>
            <a:off x="4617300" y="3799675"/>
            <a:ext cx="4242600" cy="80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dk2"/>
                </a:solidFill>
                <a:latin typeface="Proxima Nova"/>
                <a:ea typeface="Proxima Nova"/>
                <a:cs typeface="Proxima Nova"/>
                <a:sym typeface="Proxima Nova"/>
                <a:hlinkClick r:id="rId4">
                  <a:extLst>
                    <a:ext uri="{A12FA001-AC4F-418D-AE19-62706E023703}">
                      <ahyp:hlinkClr val="tx"/>
                    </a:ext>
                  </a:extLst>
                </a:hlinkClick>
              </a:rPr>
              <a:t>Punjabi-Mexican Wedding from the Amelia Singh Netervala Collection at the South Asian American Digital Archive</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7"/>
          <p:cNvPicPr preferRelativeResize="0"/>
          <p:nvPr/>
        </p:nvPicPr>
        <p:blipFill>
          <a:blip r:embed="rId3">
            <a:alphaModFix/>
          </a:blip>
          <a:stretch>
            <a:fillRect/>
          </a:stretch>
        </p:blipFill>
        <p:spPr>
          <a:xfrm>
            <a:off x="1575088" y="152400"/>
            <a:ext cx="5993826" cy="4495376"/>
          </a:xfrm>
          <a:prstGeom prst="rect">
            <a:avLst/>
          </a:prstGeom>
          <a:noFill/>
          <a:ln>
            <a:noFill/>
          </a:ln>
        </p:spPr>
      </p:pic>
      <p:sp>
        <p:nvSpPr>
          <p:cNvPr id="219" name="Google Shape;219;p37"/>
          <p:cNvSpPr txBox="1"/>
          <p:nvPr/>
        </p:nvSpPr>
        <p:spPr>
          <a:xfrm>
            <a:off x="642200" y="4627050"/>
            <a:ext cx="78603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highlight>
                  <a:srgbClr val="FFFFFF"/>
                </a:highlight>
                <a:latin typeface="Proxima Nova"/>
                <a:ea typeface="Proxima Nova"/>
                <a:cs typeface="Proxima Nova"/>
                <a:sym typeface="Proxima Nova"/>
              </a:rPr>
              <a:t>The El Centro, Calif. Sikh Temple, photographed in 1951. </a:t>
            </a:r>
            <a:endParaRPr b="1" sz="1200">
              <a:solidFill>
                <a:schemeClr val="dk1"/>
              </a:solidFill>
              <a:highlight>
                <a:srgbClr val="FFFFFF"/>
              </a:highlight>
              <a:latin typeface="Proxima Nova"/>
              <a:ea typeface="Proxima Nova"/>
              <a:cs typeface="Proxima Nova"/>
              <a:sym typeface="Proxima Nova"/>
            </a:endParaRPr>
          </a:p>
          <a:p>
            <a:pPr indent="0" lvl="0" marL="0" rtl="0" algn="ctr">
              <a:spcBef>
                <a:spcPts val="0"/>
              </a:spcBef>
              <a:spcAft>
                <a:spcPts val="0"/>
              </a:spcAft>
              <a:buNone/>
            </a:pPr>
            <a:r>
              <a:rPr lang="en" sz="1200">
                <a:solidFill>
                  <a:schemeClr val="dk1"/>
                </a:solidFill>
                <a:highlight>
                  <a:srgbClr val="FFFFFF"/>
                </a:highlight>
                <a:latin typeface="Proxima Nova"/>
                <a:ea typeface="Proxima Nova"/>
                <a:cs typeface="Proxima Nova"/>
                <a:sym typeface="Proxima Nova"/>
              </a:rPr>
              <a:t>Source: https://earthjustice.org/blog/2021-may/how-asian-american-farmers-shaped-our-cultural-food-landscape</a:t>
            </a:r>
            <a:endParaRPr sz="1200">
              <a:solidFill>
                <a:schemeClr val="dk1"/>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Media</a:t>
            </a:r>
            <a:r>
              <a:rPr b="1" lang="en" sz="3000"/>
              <a:t> about Punjabi-Mexican Families</a:t>
            </a:r>
            <a:endParaRPr b="1" sz="3000"/>
          </a:p>
        </p:txBody>
      </p:sp>
      <p:sp>
        <p:nvSpPr>
          <p:cNvPr id="225" name="Google Shape;225;p38"/>
          <p:cNvSpPr txBox="1"/>
          <p:nvPr>
            <p:ph idx="1" type="body"/>
          </p:nvPr>
        </p:nvSpPr>
        <p:spPr>
          <a:xfrm>
            <a:off x="311700" y="1000075"/>
            <a:ext cx="4305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VIDEOS:</a:t>
            </a:r>
            <a:endParaRPr b="1" sz="1800"/>
          </a:p>
          <a:p>
            <a:pPr indent="-330200" lvl="0" marL="457200" rtl="0" algn="l">
              <a:spcBef>
                <a:spcPts val="0"/>
              </a:spcBef>
              <a:spcAft>
                <a:spcPts val="0"/>
              </a:spcAft>
              <a:buClr>
                <a:schemeClr val="dk2"/>
              </a:buClr>
              <a:buSzPts val="1600"/>
              <a:buChar char="●"/>
            </a:pPr>
            <a:r>
              <a:rPr lang="en" sz="1600" u="sng">
                <a:solidFill>
                  <a:schemeClr val="dk2"/>
                </a:solidFill>
                <a:hlinkClick r:id="rId3">
                  <a:extLst>
                    <a:ext uri="{A12FA001-AC4F-418D-AE19-62706E023703}">
                      <ahyp:hlinkClr val="tx"/>
                    </a:ext>
                  </a:extLst>
                </a:hlinkClick>
              </a:rPr>
              <a:t>Roots in the Sand</a:t>
            </a:r>
            <a:endParaRPr sz="1600">
              <a:solidFill>
                <a:schemeClr val="dk2"/>
              </a:solidFill>
            </a:endParaRPr>
          </a:p>
          <a:p>
            <a:pPr indent="-330200" lvl="0" marL="457200" rtl="0" algn="l">
              <a:spcBef>
                <a:spcPts val="0"/>
              </a:spcBef>
              <a:spcAft>
                <a:spcPts val="0"/>
              </a:spcAft>
              <a:buClr>
                <a:schemeClr val="dk2"/>
              </a:buClr>
              <a:buSzPts val="1600"/>
              <a:buChar char="●"/>
            </a:pPr>
            <a:r>
              <a:rPr lang="en" sz="1600" u="sng">
                <a:solidFill>
                  <a:schemeClr val="dk2"/>
                </a:solidFill>
                <a:hlinkClick r:id="rId4">
                  <a:extLst>
                    <a:ext uri="{A12FA001-AC4F-418D-AE19-62706E023703}">
                      <ahyp:hlinkClr val="tx"/>
                    </a:ext>
                  </a:extLst>
                </a:hlinkClick>
              </a:rPr>
              <a:t>The Punjabi-Mexicans of California</a:t>
            </a:r>
            <a:endParaRPr sz="1600">
              <a:solidFill>
                <a:schemeClr val="dk2"/>
              </a:solidFill>
            </a:endParaRPr>
          </a:p>
          <a:p>
            <a:pPr indent="-330200" lvl="0" marL="457200" rtl="0" algn="l">
              <a:spcBef>
                <a:spcPts val="0"/>
              </a:spcBef>
              <a:spcAft>
                <a:spcPts val="0"/>
              </a:spcAft>
              <a:buClr>
                <a:schemeClr val="dk2"/>
              </a:buClr>
              <a:buSzPts val="1600"/>
              <a:buChar char="●"/>
            </a:pPr>
            <a:r>
              <a:rPr lang="en" sz="1600" u="sng">
                <a:solidFill>
                  <a:schemeClr val="dk2"/>
                </a:solidFill>
                <a:hlinkClick r:id="rId5">
                  <a:extLst>
                    <a:ext uri="{A12FA001-AC4F-418D-AE19-62706E023703}">
                      <ahyp:hlinkClr val="tx"/>
                    </a:ext>
                  </a:extLst>
                </a:hlinkClick>
              </a:rPr>
              <a:t>Mexican Punjabis in California and Texas</a:t>
            </a:r>
            <a:endParaRPr sz="1600">
              <a:solidFill>
                <a:schemeClr val="dk2"/>
              </a:solidFill>
            </a:endParaRPr>
          </a:p>
        </p:txBody>
      </p:sp>
      <p:pic>
        <p:nvPicPr>
          <p:cNvPr id="226" name="Google Shape;226;p38"/>
          <p:cNvPicPr preferRelativeResize="0"/>
          <p:nvPr/>
        </p:nvPicPr>
        <p:blipFill>
          <a:blip r:embed="rId6">
            <a:alphaModFix/>
          </a:blip>
          <a:stretch>
            <a:fillRect/>
          </a:stretch>
        </p:blipFill>
        <p:spPr>
          <a:xfrm>
            <a:off x="4640481" y="1193375"/>
            <a:ext cx="4223583" cy="2688888"/>
          </a:xfrm>
          <a:prstGeom prst="rect">
            <a:avLst/>
          </a:prstGeom>
          <a:noFill/>
          <a:ln>
            <a:noFill/>
          </a:ln>
        </p:spPr>
      </p:pic>
      <p:sp>
        <p:nvSpPr>
          <p:cNvPr id="227" name="Google Shape;227;p38"/>
          <p:cNvSpPr txBox="1"/>
          <p:nvPr/>
        </p:nvSpPr>
        <p:spPr>
          <a:xfrm>
            <a:off x="4488475" y="4057925"/>
            <a:ext cx="4527600" cy="83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Proxima Nova"/>
                <a:ea typeface="Proxima Nova"/>
                <a:cs typeface="Proxima Nova"/>
                <a:sym typeface="Proxima Nova"/>
                <a:hlinkClick r:id="rId7"/>
              </a:rPr>
              <a:t>The History of California’s Punjabi</a:t>
            </a:r>
            <a:br>
              <a:rPr lang="en" sz="1800" u="sng">
                <a:solidFill>
                  <a:schemeClr val="hlink"/>
                </a:solidFill>
                <a:latin typeface="Proxima Nova"/>
                <a:ea typeface="Proxima Nova"/>
                <a:cs typeface="Proxima Nova"/>
                <a:sym typeface="Proxima Nova"/>
                <a:hlinkClick r:id="rId8"/>
              </a:rPr>
            </a:br>
            <a:r>
              <a:rPr lang="en" sz="1800" u="sng">
                <a:solidFill>
                  <a:schemeClr val="hlink"/>
                </a:solidFill>
                <a:latin typeface="Proxima Nova"/>
                <a:ea typeface="Proxima Nova"/>
                <a:cs typeface="Proxima Nova"/>
                <a:sym typeface="Proxima Nova"/>
                <a:hlinkClick r:id="rId9"/>
              </a:rPr>
              <a:t>Mexican Communities at Latina.com </a:t>
            </a:r>
            <a:endParaRPr sz="1800">
              <a:solidFill>
                <a:schemeClr val="accent3"/>
              </a:solidFill>
              <a:latin typeface="Proxima Nova"/>
              <a:ea typeface="Proxima Nova"/>
              <a:cs typeface="Proxima Nova"/>
              <a:sym typeface="Proxima Nova"/>
            </a:endParaRPr>
          </a:p>
        </p:txBody>
      </p:sp>
      <p:pic>
        <p:nvPicPr>
          <p:cNvPr id="228" name="Google Shape;228;p38"/>
          <p:cNvPicPr preferRelativeResize="0"/>
          <p:nvPr/>
        </p:nvPicPr>
        <p:blipFill>
          <a:blip r:embed="rId10">
            <a:alphaModFix/>
          </a:blip>
          <a:stretch>
            <a:fillRect/>
          </a:stretch>
        </p:blipFill>
        <p:spPr>
          <a:xfrm>
            <a:off x="2463350" y="2451447"/>
            <a:ext cx="1629750" cy="2455502"/>
          </a:xfrm>
          <a:prstGeom prst="rect">
            <a:avLst/>
          </a:prstGeom>
          <a:noFill/>
          <a:ln>
            <a:noFill/>
          </a:ln>
        </p:spPr>
      </p:pic>
      <p:pic>
        <p:nvPicPr>
          <p:cNvPr id="229" name="Google Shape;229;p38"/>
          <p:cNvPicPr preferRelativeResize="0"/>
          <p:nvPr/>
        </p:nvPicPr>
        <p:blipFill>
          <a:blip r:embed="rId11">
            <a:alphaModFix/>
          </a:blip>
          <a:stretch>
            <a:fillRect/>
          </a:stretch>
        </p:blipFill>
        <p:spPr>
          <a:xfrm>
            <a:off x="442675" y="2463525"/>
            <a:ext cx="1629749" cy="2443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t>El Ranchero: </a:t>
            </a:r>
            <a:r>
              <a:rPr b="1" lang="en" sz="2720"/>
              <a:t>Punjabi</a:t>
            </a:r>
            <a:r>
              <a:rPr b="1" lang="en" sz="2720"/>
              <a:t>-Mexican Fusion Food</a:t>
            </a:r>
            <a:endParaRPr b="1" sz="2720"/>
          </a:p>
        </p:txBody>
      </p:sp>
      <p:sp>
        <p:nvSpPr>
          <p:cNvPr id="235" name="Google Shape;235;p39"/>
          <p:cNvSpPr txBox="1"/>
          <p:nvPr>
            <p:ph idx="4294967295" type="body"/>
          </p:nvPr>
        </p:nvSpPr>
        <p:spPr>
          <a:xfrm>
            <a:off x="311700" y="865325"/>
            <a:ext cx="5196900" cy="3970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200"/>
              </a:spcAft>
              <a:buNone/>
            </a:pPr>
            <a:r>
              <a:rPr lang="en"/>
              <a:t>El Ranchero, later renamed Rasul’s El Ranchero, opened in Yuba City, California in 1954. Gulam Rasul and his wife Inez left behind fieldwork to open their own restaurant, which operated for four decades. One of El Ranchero’s </a:t>
            </a:r>
            <a:r>
              <a:rPr lang="en"/>
              <a:t>s</a:t>
            </a:r>
            <a:r>
              <a:rPr lang="en"/>
              <a:t>ignature</a:t>
            </a:r>
            <a:br>
              <a:rPr lang="en"/>
            </a:br>
            <a:r>
              <a:rPr lang="en"/>
              <a:t>dishes was the roti</a:t>
            </a:r>
            <a:br>
              <a:rPr lang="en"/>
            </a:br>
            <a:r>
              <a:rPr lang="en"/>
              <a:t>q</a:t>
            </a:r>
            <a:r>
              <a:rPr lang="en"/>
              <a:t>uesadilla, which fused</a:t>
            </a:r>
            <a:br>
              <a:rPr lang="en"/>
            </a:br>
            <a:r>
              <a:rPr lang="en"/>
              <a:t>c</a:t>
            </a:r>
            <a:r>
              <a:rPr lang="en"/>
              <a:t>lassic Punjabi and </a:t>
            </a:r>
            <a:br>
              <a:rPr lang="en"/>
            </a:br>
            <a:r>
              <a:rPr lang="en"/>
              <a:t>Mexican dishes and </a:t>
            </a:r>
            <a:br>
              <a:rPr lang="en"/>
            </a:br>
            <a:r>
              <a:rPr lang="en"/>
              <a:t>w</a:t>
            </a:r>
            <a:r>
              <a:rPr lang="en"/>
              <a:t>as sometimes called </a:t>
            </a:r>
            <a:br>
              <a:rPr lang="en"/>
            </a:br>
            <a:r>
              <a:rPr lang="en"/>
              <a:t>“Hindu Pizza” despite</a:t>
            </a:r>
            <a:br>
              <a:rPr lang="en"/>
            </a:br>
            <a:r>
              <a:rPr lang="en"/>
              <a:t>Rasul being Muslim.</a:t>
            </a:r>
            <a:endParaRPr/>
          </a:p>
        </p:txBody>
      </p:sp>
      <p:pic>
        <p:nvPicPr>
          <p:cNvPr id="236" name="Google Shape;236;p39"/>
          <p:cNvPicPr preferRelativeResize="0"/>
          <p:nvPr/>
        </p:nvPicPr>
        <p:blipFill rotWithShape="1">
          <a:blip r:embed="rId3">
            <a:alphaModFix/>
          </a:blip>
          <a:srcRect b="3679" l="18351" r="3523" t="10158"/>
          <a:stretch/>
        </p:blipFill>
        <p:spPr>
          <a:xfrm>
            <a:off x="3007100" y="2577075"/>
            <a:ext cx="2501510" cy="2258750"/>
          </a:xfrm>
          <a:prstGeom prst="rect">
            <a:avLst/>
          </a:prstGeom>
          <a:noFill/>
          <a:ln>
            <a:noFill/>
          </a:ln>
        </p:spPr>
      </p:pic>
      <p:pic>
        <p:nvPicPr>
          <p:cNvPr id="237" name="Google Shape;237;p39"/>
          <p:cNvPicPr preferRelativeResize="0"/>
          <p:nvPr/>
        </p:nvPicPr>
        <p:blipFill>
          <a:blip r:embed="rId4">
            <a:alphaModFix/>
          </a:blip>
          <a:stretch>
            <a:fillRect/>
          </a:stretch>
        </p:blipFill>
        <p:spPr>
          <a:xfrm>
            <a:off x="5787775" y="934175"/>
            <a:ext cx="3097776" cy="2971924"/>
          </a:xfrm>
          <a:prstGeom prst="rect">
            <a:avLst/>
          </a:prstGeom>
          <a:noFill/>
          <a:ln>
            <a:noFill/>
          </a:ln>
        </p:spPr>
      </p:pic>
      <p:sp>
        <p:nvSpPr>
          <p:cNvPr id="238" name="Google Shape;238;p39"/>
          <p:cNvSpPr txBox="1"/>
          <p:nvPr/>
        </p:nvSpPr>
        <p:spPr>
          <a:xfrm>
            <a:off x="5743800" y="3960250"/>
            <a:ext cx="3324000" cy="9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accent3"/>
                </a:solidFill>
                <a:latin typeface="Proxima Nova"/>
                <a:ea typeface="Proxima Nova"/>
                <a:cs typeface="Proxima Nova"/>
                <a:sym typeface="Proxima Nova"/>
              </a:rPr>
              <a:t>Left: </a:t>
            </a:r>
            <a:r>
              <a:rPr lang="en" sz="1200">
                <a:solidFill>
                  <a:srgbClr val="333333"/>
                </a:solidFill>
                <a:highlight>
                  <a:srgbClr val="FFFFFF"/>
                </a:highlight>
                <a:latin typeface="Proxima Nova"/>
                <a:ea typeface="Proxima Nova"/>
                <a:cs typeface="Proxima Nova"/>
                <a:sym typeface="Proxima Nova"/>
              </a:rPr>
              <a:t>Ad for El Ranchero — printed as “El Rancho” in error here — in the July 1, 1977 issue of the </a:t>
            </a:r>
            <a:r>
              <a:rPr i="1" lang="en" sz="1200">
                <a:solidFill>
                  <a:srgbClr val="333333"/>
                </a:solidFill>
                <a:highlight>
                  <a:srgbClr val="FFFFFF"/>
                </a:highlight>
                <a:latin typeface="Proxima Nova"/>
                <a:ea typeface="Proxima Nova"/>
                <a:cs typeface="Proxima Nova"/>
                <a:sym typeface="Proxima Nova"/>
              </a:rPr>
              <a:t>Appeal-Democrat </a:t>
            </a:r>
            <a:r>
              <a:rPr lang="en" sz="1200">
                <a:solidFill>
                  <a:srgbClr val="333333"/>
                </a:solidFill>
                <a:highlight>
                  <a:srgbClr val="FFFFFF"/>
                </a:highlight>
                <a:latin typeface="Proxima Nova"/>
                <a:ea typeface="Proxima Nova"/>
                <a:cs typeface="Proxima Nova"/>
                <a:sym typeface="Proxima Nova"/>
              </a:rPr>
              <a:t>newspaper.</a:t>
            </a:r>
            <a:r>
              <a:rPr lang="en" sz="1200">
                <a:solidFill>
                  <a:schemeClr val="accent3"/>
                </a:solidFill>
                <a:latin typeface="Proxima Nova"/>
                <a:ea typeface="Proxima Nova"/>
                <a:cs typeface="Proxima Nova"/>
                <a:sym typeface="Proxima Nova"/>
              </a:rPr>
              <a:t> Above: </a:t>
            </a:r>
            <a:r>
              <a:rPr lang="en" sz="1200">
                <a:solidFill>
                  <a:srgbClr val="333333"/>
                </a:solidFill>
                <a:highlight>
                  <a:srgbClr val="FFFFFF"/>
                </a:highlight>
                <a:latin typeface="Proxima Nova"/>
                <a:ea typeface="Proxima Nova"/>
                <a:cs typeface="Proxima Nova"/>
                <a:sym typeface="Proxima Nova"/>
              </a:rPr>
              <a:t>Ad for El Ranchero in the Yuba High School 1966 yearbook, </a:t>
            </a:r>
            <a:r>
              <a:rPr lang="en" sz="1200">
                <a:solidFill>
                  <a:srgbClr val="333333"/>
                </a:solidFill>
                <a:highlight>
                  <a:srgbClr val="FFFFFF"/>
                </a:highlight>
                <a:latin typeface="Proxima Nova"/>
                <a:ea typeface="Proxima Nova"/>
                <a:cs typeface="Proxima Nova"/>
                <a:sym typeface="Proxima Nova"/>
              </a:rPr>
              <a:t>both images</a:t>
            </a:r>
            <a:r>
              <a:rPr lang="en" sz="1200">
                <a:solidFill>
                  <a:srgbClr val="333333"/>
                </a:solidFill>
                <a:highlight>
                  <a:srgbClr val="FFFFFF"/>
                </a:highlight>
                <a:latin typeface="Proxima Nova"/>
                <a:ea typeface="Proxima Nova"/>
                <a:cs typeface="Proxima Nova"/>
                <a:sym typeface="Proxima Nova"/>
              </a:rPr>
              <a:t> from </a:t>
            </a:r>
            <a:r>
              <a:rPr lang="en" sz="1200" u="sng">
                <a:solidFill>
                  <a:schemeClr val="hlink"/>
                </a:solidFill>
                <a:highlight>
                  <a:srgbClr val="FFFFFF"/>
                </a:highlight>
                <a:latin typeface="Proxima Nova"/>
                <a:ea typeface="Proxima Nova"/>
                <a:cs typeface="Proxima Nova"/>
                <a:sym typeface="Proxima Nova"/>
                <a:hlinkClick r:id="rId5"/>
              </a:rPr>
              <a:t>Eater</a:t>
            </a:r>
            <a:endParaRPr sz="1200">
              <a:solidFill>
                <a:schemeClr val="accent3"/>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0"/>
          <p:cNvPicPr preferRelativeResize="0"/>
          <p:nvPr/>
        </p:nvPicPr>
        <p:blipFill>
          <a:blip r:embed="rId3">
            <a:alphaModFix/>
          </a:blip>
          <a:stretch>
            <a:fillRect/>
          </a:stretch>
        </p:blipFill>
        <p:spPr>
          <a:xfrm>
            <a:off x="152400" y="152400"/>
            <a:ext cx="4257675" cy="3181350"/>
          </a:xfrm>
          <a:prstGeom prst="rect">
            <a:avLst/>
          </a:prstGeom>
          <a:noFill/>
          <a:ln>
            <a:noFill/>
          </a:ln>
        </p:spPr>
      </p:pic>
      <p:sp>
        <p:nvSpPr>
          <p:cNvPr id="244" name="Google Shape;244;p40"/>
          <p:cNvSpPr txBox="1"/>
          <p:nvPr/>
        </p:nvSpPr>
        <p:spPr>
          <a:xfrm>
            <a:off x="171800" y="3543550"/>
            <a:ext cx="4252200" cy="62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333333"/>
                </a:solidFill>
                <a:highlight>
                  <a:srgbClr val="FFFFFF"/>
                </a:highlight>
                <a:latin typeface="Proxima Nova"/>
                <a:ea typeface="Proxima Nova"/>
                <a:cs typeface="Proxima Nova"/>
                <a:sym typeface="Proxima Nova"/>
              </a:rPr>
              <a:t>Ad for El Ranchero in the September 12, 1969 issue of the </a:t>
            </a:r>
            <a:r>
              <a:rPr i="1" lang="en" sz="1600">
                <a:solidFill>
                  <a:srgbClr val="333333"/>
                </a:solidFill>
                <a:highlight>
                  <a:srgbClr val="FFFFFF"/>
                </a:highlight>
                <a:latin typeface="Proxima Nova"/>
                <a:ea typeface="Proxima Nova"/>
                <a:cs typeface="Proxima Nova"/>
                <a:sym typeface="Proxima Nova"/>
              </a:rPr>
              <a:t>Appeal-Democrat</a:t>
            </a:r>
            <a:r>
              <a:rPr lang="en" sz="1600">
                <a:solidFill>
                  <a:srgbClr val="333333"/>
                </a:solidFill>
                <a:highlight>
                  <a:srgbClr val="FFFFFF"/>
                </a:highlight>
                <a:latin typeface="Proxima Nova"/>
                <a:ea typeface="Proxima Nova"/>
                <a:cs typeface="Proxima Nova"/>
                <a:sym typeface="Proxima Nova"/>
              </a:rPr>
              <a:t> newspaper</a:t>
            </a:r>
            <a:endParaRPr sz="1600">
              <a:solidFill>
                <a:schemeClr val="accent3"/>
              </a:solidFill>
              <a:latin typeface="Proxima Nova"/>
              <a:ea typeface="Proxima Nova"/>
              <a:cs typeface="Proxima Nova"/>
              <a:sym typeface="Proxima Nova"/>
            </a:endParaRPr>
          </a:p>
        </p:txBody>
      </p:sp>
      <p:pic>
        <p:nvPicPr>
          <p:cNvPr id="245" name="Google Shape;245;p40">
            <a:hlinkClick r:id="rId4"/>
          </p:cNvPr>
          <p:cNvPicPr preferRelativeResize="0"/>
          <p:nvPr/>
        </p:nvPicPr>
        <p:blipFill>
          <a:blip r:embed="rId5">
            <a:alphaModFix/>
          </a:blip>
          <a:stretch>
            <a:fillRect/>
          </a:stretch>
        </p:blipFill>
        <p:spPr>
          <a:xfrm>
            <a:off x="4690150" y="3337690"/>
            <a:ext cx="4252199" cy="1546260"/>
          </a:xfrm>
          <a:prstGeom prst="rect">
            <a:avLst/>
          </a:prstGeom>
          <a:noFill/>
          <a:ln>
            <a:noFill/>
          </a:ln>
        </p:spPr>
      </p:pic>
      <p:pic>
        <p:nvPicPr>
          <p:cNvPr id="246" name="Google Shape;246;p40">
            <a:hlinkClick r:id="rId6"/>
          </p:cNvPr>
          <p:cNvPicPr preferRelativeResize="0"/>
          <p:nvPr/>
        </p:nvPicPr>
        <p:blipFill>
          <a:blip r:embed="rId7">
            <a:alphaModFix/>
          </a:blip>
          <a:stretch>
            <a:fillRect/>
          </a:stretch>
        </p:blipFill>
        <p:spPr>
          <a:xfrm>
            <a:off x="4601688" y="828900"/>
            <a:ext cx="4429128" cy="242434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References</a:t>
            </a:r>
            <a:endParaRPr b="1" sz="3000"/>
          </a:p>
        </p:txBody>
      </p:sp>
      <p:sp>
        <p:nvSpPr>
          <p:cNvPr id="252" name="Google Shape;252;p41"/>
          <p:cNvSpPr txBox="1"/>
          <p:nvPr>
            <p:ph idx="1" type="body"/>
          </p:nvPr>
        </p:nvSpPr>
        <p:spPr>
          <a:xfrm>
            <a:off x="311700" y="897700"/>
            <a:ext cx="8520600" cy="35949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n" sz="1600" u="sng">
                <a:solidFill>
                  <a:schemeClr val="dk2"/>
                </a:solidFill>
                <a:hlinkClick r:id="rId3">
                  <a:extLst>
                    <a:ext uri="{A12FA001-AC4F-418D-AE19-62706E023703}">
                      <ahyp:hlinkClr val="tx"/>
                    </a:ext>
                  </a:extLst>
                </a:hlinkClick>
              </a:rPr>
              <a:t>Punjabi and Sikh Diaspora Digital Archive</a:t>
            </a:r>
            <a:endParaRPr sz="1600">
              <a:solidFill>
                <a:schemeClr val="dk2"/>
              </a:solidFill>
            </a:endParaRPr>
          </a:p>
          <a:p>
            <a:pPr indent="-330200" lvl="0" marL="457200" rtl="0" algn="l">
              <a:lnSpc>
                <a:spcPct val="95000"/>
              </a:lnSpc>
              <a:spcBef>
                <a:spcPts val="1200"/>
              </a:spcBef>
              <a:spcAft>
                <a:spcPts val="0"/>
              </a:spcAft>
              <a:buClr>
                <a:schemeClr val="dk1"/>
              </a:buClr>
              <a:buSzPts val="1600"/>
              <a:buChar char="●"/>
            </a:pPr>
            <a:r>
              <a:rPr lang="en" sz="1600" u="sng">
                <a:solidFill>
                  <a:schemeClr val="dk2"/>
                </a:solidFill>
                <a:hlinkClick r:id="rId4">
                  <a:extLst>
                    <a:ext uri="{A12FA001-AC4F-418D-AE19-62706E023703}">
                      <ahyp:hlinkClr val="tx"/>
                    </a:ext>
                  </a:extLst>
                </a:hlinkClick>
              </a:rPr>
              <a:t>Arrival and Early Years</a:t>
            </a:r>
            <a:endParaRPr sz="1600">
              <a:solidFill>
                <a:schemeClr val="dk2"/>
              </a:solidFill>
            </a:endParaRPr>
          </a:p>
          <a:p>
            <a:pPr indent="0" lvl="0" marL="0" rtl="0" algn="l">
              <a:lnSpc>
                <a:spcPct val="95000"/>
              </a:lnSpc>
              <a:spcBef>
                <a:spcPts val="1200"/>
              </a:spcBef>
              <a:spcAft>
                <a:spcPts val="0"/>
              </a:spcAft>
              <a:buNone/>
            </a:pPr>
            <a:r>
              <a:rPr lang="en" sz="1600" u="sng">
                <a:solidFill>
                  <a:schemeClr val="dk2"/>
                </a:solidFill>
                <a:hlinkClick r:id="rId5">
                  <a:extLst>
                    <a:ext uri="{A12FA001-AC4F-418D-AE19-62706E023703}">
                      <ahyp:hlinkClr val="tx"/>
                    </a:ext>
                  </a:extLst>
                </a:hlinkClick>
              </a:rPr>
              <a:t>South Asian American Digital Archive</a:t>
            </a:r>
            <a:endParaRPr sz="1600">
              <a:solidFill>
                <a:schemeClr val="dk2"/>
              </a:solidFill>
            </a:endParaRPr>
          </a:p>
          <a:p>
            <a:pPr indent="-330200" lvl="0" marL="457200" rtl="0" algn="l">
              <a:lnSpc>
                <a:spcPct val="95000"/>
              </a:lnSpc>
              <a:spcBef>
                <a:spcPts val="1200"/>
              </a:spcBef>
              <a:spcAft>
                <a:spcPts val="0"/>
              </a:spcAft>
              <a:buClr>
                <a:schemeClr val="dk1"/>
              </a:buClr>
              <a:buSzPts val="1600"/>
              <a:buChar char="●"/>
            </a:pPr>
            <a:r>
              <a:rPr lang="en" sz="1600" u="sng">
                <a:solidFill>
                  <a:schemeClr val="dk2"/>
                </a:solidFill>
                <a:hlinkClick r:id="rId6">
                  <a:extLst>
                    <a:ext uri="{A12FA001-AC4F-418D-AE19-62706E023703}">
                      <ahyp:hlinkClr val="tx"/>
                    </a:ext>
                  </a:extLst>
                </a:hlinkClick>
              </a:rPr>
              <a:t>Gadar Party Primary Sources</a:t>
            </a:r>
            <a:endParaRPr sz="1600">
              <a:solidFill>
                <a:schemeClr val="dk2"/>
              </a:solidFill>
            </a:endParaRPr>
          </a:p>
          <a:p>
            <a:pPr indent="0" lvl="0" marL="0" rtl="0" algn="l">
              <a:lnSpc>
                <a:spcPct val="95000"/>
              </a:lnSpc>
              <a:spcBef>
                <a:spcPts val="1200"/>
              </a:spcBef>
              <a:spcAft>
                <a:spcPts val="0"/>
              </a:spcAft>
              <a:buNone/>
            </a:pPr>
            <a:r>
              <a:rPr lang="en" sz="1600" u="sng">
                <a:solidFill>
                  <a:schemeClr val="dk2"/>
                </a:solidFill>
                <a:hlinkClick r:id="rId7">
                  <a:extLst>
                    <a:ext uri="{A12FA001-AC4F-418D-AE19-62706E023703}">
                      <ahyp:hlinkClr val="tx"/>
                    </a:ext>
                  </a:extLst>
                </a:hlinkClick>
              </a:rPr>
              <a:t>Bhatia, N. (N.D.). </a:t>
            </a:r>
            <a:r>
              <a:rPr i="1" lang="en" sz="1600" u="sng">
                <a:solidFill>
                  <a:schemeClr val="dk2"/>
                </a:solidFill>
                <a:hlinkClick r:id="rId8">
                  <a:extLst>
                    <a:ext uri="{A12FA001-AC4F-418D-AE19-62706E023703}">
                      <ahyp:hlinkClr val="tx"/>
                    </a:ext>
                  </a:extLst>
                </a:hlinkClick>
              </a:rPr>
              <a:t>India’s Ghadar Party Born in San Francisco.</a:t>
            </a:r>
            <a:r>
              <a:rPr lang="en" sz="1600" u="sng">
                <a:solidFill>
                  <a:schemeClr val="dk2"/>
                </a:solidFill>
                <a:hlinkClick r:id="rId9">
                  <a:extLst>
                    <a:ext uri="{A12FA001-AC4F-418D-AE19-62706E023703}">
                      <ahyp:hlinkClr val="tx"/>
                    </a:ext>
                  </a:extLst>
                </a:hlinkClick>
              </a:rPr>
              <a:t> FoundSF: The San Francisco Digital History Archive.</a:t>
            </a:r>
            <a:endParaRPr sz="1600">
              <a:solidFill>
                <a:schemeClr val="dk2"/>
              </a:solidFill>
            </a:endParaRPr>
          </a:p>
          <a:p>
            <a:pPr indent="0" lvl="0" marL="0" rtl="0" algn="l">
              <a:lnSpc>
                <a:spcPct val="95000"/>
              </a:lnSpc>
              <a:spcBef>
                <a:spcPts val="1200"/>
              </a:spcBef>
              <a:spcAft>
                <a:spcPts val="0"/>
              </a:spcAft>
              <a:buNone/>
            </a:pPr>
            <a:r>
              <a:rPr lang="en" sz="1600" u="sng">
                <a:solidFill>
                  <a:schemeClr val="dk2"/>
                </a:solidFill>
                <a:hlinkClick r:id="rId10">
                  <a:extLst>
                    <a:ext uri="{A12FA001-AC4F-418D-AE19-62706E023703}">
                      <ahyp:hlinkClr val="tx"/>
                    </a:ext>
                  </a:extLst>
                </a:hlinkClick>
              </a:rPr>
              <a:t>Ogden, J. (2012). </a:t>
            </a:r>
            <a:r>
              <a:rPr i="1" lang="en" sz="1600" u="sng">
                <a:solidFill>
                  <a:schemeClr val="dk2"/>
                </a:solidFill>
                <a:hlinkClick r:id="rId11">
                  <a:extLst>
                    <a:ext uri="{A12FA001-AC4F-418D-AE19-62706E023703}">
                      <ahyp:hlinkClr val="tx"/>
                    </a:ext>
                  </a:extLst>
                </a:hlinkClick>
              </a:rPr>
              <a:t>Ghadar, Historical Silences, and Notions of Belonging. </a:t>
            </a:r>
            <a:r>
              <a:rPr lang="en" sz="1600" u="sng">
                <a:solidFill>
                  <a:schemeClr val="dk2"/>
                </a:solidFill>
                <a:hlinkClick r:id="rId12">
                  <a:extLst>
                    <a:ext uri="{A12FA001-AC4F-418D-AE19-62706E023703}">
                      <ahyp:hlinkClr val="tx"/>
                    </a:ext>
                  </a:extLst>
                </a:hlinkClick>
              </a:rPr>
              <a:t>Oregon Historical Society.</a:t>
            </a:r>
            <a:endParaRPr sz="1600">
              <a:solidFill>
                <a:schemeClr val="dk2"/>
              </a:solidFill>
            </a:endParaRPr>
          </a:p>
          <a:p>
            <a:pPr indent="0" lvl="0" marL="0" rtl="0" algn="l">
              <a:lnSpc>
                <a:spcPct val="95000"/>
              </a:lnSpc>
              <a:spcBef>
                <a:spcPts val="1200"/>
              </a:spcBef>
              <a:spcAft>
                <a:spcPts val="1200"/>
              </a:spcAft>
              <a:buNone/>
            </a:pPr>
            <a:r>
              <a:rPr lang="en" sz="1600" u="sng">
                <a:solidFill>
                  <a:schemeClr val="dk2"/>
                </a:solidFill>
                <a:hlinkClick r:id="rId13">
                  <a:extLst>
                    <a:ext uri="{A12FA001-AC4F-418D-AE19-62706E023703}">
                      <ahyp:hlinkClr val="tx"/>
                    </a:ext>
                  </a:extLst>
                </a:hlinkClick>
              </a:rPr>
              <a:t>Sohi, S. (2014). </a:t>
            </a:r>
            <a:r>
              <a:rPr i="1" lang="en" sz="1600" u="sng">
                <a:solidFill>
                  <a:schemeClr val="dk2"/>
                </a:solidFill>
                <a:hlinkClick r:id="rId14">
                  <a:extLst>
                    <a:ext uri="{A12FA001-AC4F-418D-AE19-62706E023703}">
                      <ahyp:hlinkClr val="tx"/>
                    </a:ext>
                  </a:extLst>
                </a:hlinkClick>
              </a:rPr>
              <a:t>Echoes of Mutiny</a:t>
            </a:r>
            <a:r>
              <a:rPr lang="en" sz="1600" u="sng">
                <a:solidFill>
                  <a:schemeClr val="dk2"/>
                </a:solidFill>
                <a:hlinkClick r:id="rId15">
                  <a:extLst>
                    <a:ext uri="{A12FA001-AC4F-418D-AE19-62706E023703}">
                      <ahyp:hlinkClr val="tx"/>
                    </a:ext>
                  </a:extLst>
                </a:hlinkClick>
              </a:rPr>
              <a:t>. Oxford University Press.</a:t>
            </a:r>
            <a:endParaRPr sz="16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521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Early Indian Immigration </a:t>
            </a:r>
            <a:br>
              <a:rPr b="1" lang="en" sz="3000"/>
            </a:br>
            <a:r>
              <a:rPr b="1" lang="en" sz="3000"/>
              <a:t>to the United States</a:t>
            </a:r>
            <a:endParaRPr b="1" sz="3000"/>
          </a:p>
        </p:txBody>
      </p:sp>
      <p:sp>
        <p:nvSpPr>
          <p:cNvPr id="73" name="Google Shape;73;p15"/>
          <p:cNvSpPr txBox="1"/>
          <p:nvPr>
            <p:ph idx="1" type="body"/>
          </p:nvPr>
        </p:nvSpPr>
        <p:spPr>
          <a:xfrm>
            <a:off x="311700" y="1609675"/>
            <a:ext cx="4260300" cy="3013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solidFill>
                  <a:schemeClr val="dk1"/>
                </a:solidFill>
                <a:highlight>
                  <a:srgbClr val="FFFFFF"/>
                </a:highlight>
              </a:rPr>
              <a:t>The </a:t>
            </a:r>
            <a:r>
              <a:rPr i="1" lang="en" sz="1600">
                <a:solidFill>
                  <a:schemeClr val="dk1"/>
                </a:solidFill>
                <a:highlight>
                  <a:srgbClr val="FFFFFF"/>
                </a:highlight>
              </a:rPr>
              <a:t>San Francisco Chronicle</a:t>
            </a:r>
            <a:r>
              <a:rPr lang="en" sz="1600">
                <a:solidFill>
                  <a:schemeClr val="dk1"/>
                </a:solidFill>
                <a:highlight>
                  <a:srgbClr val="FFFFFF"/>
                </a:highlight>
              </a:rPr>
              <a:t> (shown on right) announced the arrival of four Sikh men in San Francisco o</a:t>
            </a:r>
            <a:r>
              <a:rPr lang="en" sz="1600">
                <a:solidFill>
                  <a:schemeClr val="dk1"/>
                </a:solidFill>
                <a:highlight>
                  <a:srgbClr val="FFFFFF"/>
                </a:highlight>
              </a:rPr>
              <a:t>n April 6, 1899, making </a:t>
            </a:r>
            <a:r>
              <a:rPr lang="en" sz="1600">
                <a:solidFill>
                  <a:schemeClr val="dk1"/>
                </a:solidFill>
                <a:highlight>
                  <a:srgbClr val="FFFFFF"/>
                </a:highlight>
              </a:rPr>
              <a:t>the group the first recorded South Asian immigrants in California. Sikh men from the Punjab region of India (which at the time consisted of the areas now known as Pakistan and Bangladesh) began to immigrate to the U.S. </a:t>
            </a:r>
            <a:br>
              <a:rPr lang="en" sz="1600">
                <a:solidFill>
                  <a:schemeClr val="dk1"/>
                </a:solidFill>
                <a:highlight>
                  <a:srgbClr val="FFFFFF"/>
                </a:highlight>
              </a:rPr>
            </a:br>
            <a:r>
              <a:rPr lang="en" sz="1600">
                <a:solidFill>
                  <a:schemeClr val="dk1"/>
                </a:solidFill>
                <a:highlight>
                  <a:srgbClr val="FFFFFF"/>
                </a:highlight>
              </a:rPr>
              <a:t>in the early years of the 20th century.</a:t>
            </a:r>
            <a:endParaRPr sz="1600">
              <a:solidFill>
                <a:schemeClr val="dk1"/>
              </a:solidFill>
            </a:endParaRPr>
          </a:p>
        </p:txBody>
      </p:sp>
      <p:pic>
        <p:nvPicPr>
          <p:cNvPr id="74" name="Google Shape;74;p15"/>
          <p:cNvPicPr preferRelativeResize="0"/>
          <p:nvPr/>
        </p:nvPicPr>
        <p:blipFill rotWithShape="1">
          <a:blip r:embed="rId3">
            <a:alphaModFix/>
          </a:blip>
          <a:srcRect b="2197" l="1361" r="1409" t="1407"/>
          <a:stretch/>
        </p:blipFill>
        <p:spPr>
          <a:xfrm>
            <a:off x="4921775" y="676487"/>
            <a:ext cx="3834325" cy="379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Early Indian Immigration to the United States</a:t>
            </a:r>
            <a:endParaRPr b="1" sz="3000"/>
          </a:p>
        </p:txBody>
      </p:sp>
      <p:sp>
        <p:nvSpPr>
          <p:cNvPr id="80" name="Google Shape;80;p16"/>
          <p:cNvSpPr txBox="1"/>
          <p:nvPr>
            <p:ph idx="1" type="body"/>
          </p:nvPr>
        </p:nvSpPr>
        <p:spPr>
          <a:xfrm>
            <a:off x="311700" y="923875"/>
            <a:ext cx="3950400" cy="4029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sz="1600">
                <a:solidFill>
                  <a:schemeClr val="dk1"/>
                </a:solidFill>
              </a:rPr>
              <a:t>Most Indian immigrants were men who arrived in the U.S. in the early 1900s arrived between 1907 and 1910, with a peak population of 7,000. Approximately 90% of these immigrants were Sikh, 10% were Muslim, and a few were Hindu. Despite these distinct religious identities, Indian immigrants were classified as Hindus (also spelled “Hindoo) in the 1920, 1930, and 1940 U.S. Censuses. This is the only documented instance of religious affiliation being used as a racial category. From 1950-1970, the category was omitted. In 1980, the Census introduced “Asian Indian” as an ethnic category. </a:t>
            </a:r>
            <a:endParaRPr sz="1600">
              <a:solidFill>
                <a:schemeClr val="dk1"/>
              </a:solidFill>
            </a:endParaRPr>
          </a:p>
        </p:txBody>
      </p:sp>
      <p:pic>
        <p:nvPicPr>
          <p:cNvPr id="81" name="Google Shape;81;p16"/>
          <p:cNvPicPr preferRelativeResize="0"/>
          <p:nvPr/>
        </p:nvPicPr>
        <p:blipFill>
          <a:blip r:embed="rId3">
            <a:alphaModFix/>
          </a:blip>
          <a:stretch>
            <a:fillRect/>
          </a:stretch>
        </p:blipFill>
        <p:spPr>
          <a:xfrm>
            <a:off x="4441425" y="1224125"/>
            <a:ext cx="4390875" cy="2976875"/>
          </a:xfrm>
          <a:prstGeom prst="rect">
            <a:avLst/>
          </a:prstGeom>
          <a:noFill/>
          <a:ln>
            <a:noFill/>
          </a:ln>
        </p:spPr>
      </p:pic>
      <p:sp>
        <p:nvSpPr>
          <p:cNvPr id="82" name="Google Shape;82;p16"/>
          <p:cNvSpPr txBox="1"/>
          <p:nvPr/>
        </p:nvSpPr>
        <p:spPr>
          <a:xfrm>
            <a:off x="4441425" y="4291050"/>
            <a:ext cx="4390800" cy="2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Proxima Nova"/>
                <a:ea typeface="Proxima Nova"/>
                <a:cs typeface="Proxima Nova"/>
                <a:sym typeface="Proxima Nova"/>
              </a:rPr>
              <a:t>Five Indian immigrants at Angel Island in 1910. Courtesy of California State Parks.</a:t>
            </a:r>
            <a:endParaRPr sz="1800">
              <a:solidFill>
                <a:schemeClr val="dk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152400" y="152400"/>
            <a:ext cx="8839204" cy="4644035"/>
          </a:xfrm>
          <a:prstGeom prst="rect">
            <a:avLst/>
          </a:prstGeom>
          <a:noFill/>
          <a:ln>
            <a:noFill/>
          </a:ln>
        </p:spPr>
      </p:pic>
      <p:sp>
        <p:nvSpPr>
          <p:cNvPr id="88" name="Google Shape;88;p17"/>
          <p:cNvSpPr txBox="1"/>
          <p:nvPr/>
        </p:nvSpPr>
        <p:spPr>
          <a:xfrm>
            <a:off x="3282600" y="4640925"/>
            <a:ext cx="61002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3"/>
                </a:solidFill>
                <a:latin typeface="Proxima Nova"/>
                <a:ea typeface="Proxima Nova"/>
                <a:cs typeface="Proxima Nova"/>
                <a:sym typeface="Proxima Nova"/>
              </a:rPr>
              <a:t>Click </a:t>
            </a:r>
            <a:r>
              <a:rPr lang="en" sz="1800" u="sng">
                <a:solidFill>
                  <a:schemeClr val="dk2"/>
                </a:solidFill>
                <a:latin typeface="Proxima Nova"/>
                <a:ea typeface="Proxima Nova"/>
                <a:cs typeface="Proxima Nova"/>
                <a:sym typeface="Proxima Nova"/>
                <a:hlinkClick r:id="rId4">
                  <a:extLst>
                    <a:ext uri="{A12FA001-AC4F-418D-AE19-62706E023703}">
                      <ahyp:hlinkClr val="tx"/>
                    </a:ext>
                  </a:extLst>
                </a:hlinkClick>
              </a:rPr>
              <a:t>here</a:t>
            </a:r>
            <a:r>
              <a:rPr lang="en" sz="1800">
                <a:solidFill>
                  <a:schemeClr val="accent3"/>
                </a:solidFill>
                <a:latin typeface="Proxima Nova"/>
                <a:ea typeface="Proxima Nova"/>
                <a:cs typeface="Proxima Nova"/>
                <a:sym typeface="Proxima Nova"/>
              </a:rPr>
              <a:t> to visit the interactive version of this timeline.</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idx="1" type="body"/>
          </p:nvPr>
        </p:nvSpPr>
        <p:spPr>
          <a:xfrm>
            <a:off x="6775800" y="500425"/>
            <a:ext cx="2128500" cy="41829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lang="en" sz="1600">
                <a:solidFill>
                  <a:schemeClr val="dk1"/>
                </a:solidFill>
              </a:rPr>
              <a:t>The S.S. Minnesota arrives in Seattle, Washington, on June 23, 1913. The term “tide of turbans” was a common pejorative used when speaking of migration from India, with the turban itself becoming a symbol for, and target of, anti-immigrant sentiments. </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Photo from Washington State Historical Society in Ogden (2012), p. 167</a:t>
            </a:r>
            <a:endParaRPr sz="1600">
              <a:solidFill>
                <a:schemeClr val="dk1"/>
              </a:solidFill>
            </a:endParaRPr>
          </a:p>
        </p:txBody>
      </p:sp>
      <p:pic>
        <p:nvPicPr>
          <p:cNvPr id="94" name="Google Shape;94;p18"/>
          <p:cNvPicPr preferRelativeResize="0"/>
          <p:nvPr/>
        </p:nvPicPr>
        <p:blipFill>
          <a:blip r:embed="rId3">
            <a:alphaModFix/>
          </a:blip>
          <a:stretch>
            <a:fillRect/>
          </a:stretch>
        </p:blipFill>
        <p:spPr>
          <a:xfrm>
            <a:off x="152400" y="152400"/>
            <a:ext cx="6469496" cy="4683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464100" y="1054625"/>
            <a:ext cx="399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The “Hindu” Problem</a:t>
            </a:r>
            <a:endParaRPr b="1" sz="3000"/>
          </a:p>
        </p:txBody>
      </p:sp>
      <p:sp>
        <p:nvSpPr>
          <p:cNvPr id="100" name="Google Shape;100;p19"/>
          <p:cNvSpPr txBox="1"/>
          <p:nvPr>
            <p:ph idx="1" type="body"/>
          </p:nvPr>
        </p:nvSpPr>
        <p:spPr>
          <a:xfrm>
            <a:off x="464100" y="1342050"/>
            <a:ext cx="3999900" cy="2845800"/>
          </a:xfrm>
          <a:prstGeom prst="rect">
            <a:avLst/>
          </a:prstGeom>
        </p:spPr>
        <p:txBody>
          <a:bodyPr anchorCtr="0" anchor="t" bIns="91425" lIns="91425" spcFirstLastPara="1" rIns="91425" wrap="square" tIns="91425">
            <a:normAutofit fontScale="40000" lnSpcReduction="10000"/>
          </a:bodyPr>
          <a:lstStyle/>
          <a:p>
            <a:pPr indent="0" lvl="0" marL="0" rtl="0" algn="l">
              <a:spcBef>
                <a:spcPts val="0"/>
              </a:spcBef>
              <a:spcAft>
                <a:spcPts val="0"/>
              </a:spcAft>
              <a:buNone/>
            </a:pPr>
            <a:r>
              <a:t/>
            </a:r>
            <a:endParaRPr sz="1600">
              <a:solidFill>
                <a:schemeClr val="dk1"/>
              </a:solidFill>
            </a:endParaRPr>
          </a:p>
          <a:p>
            <a:pPr indent="0" lvl="0" marL="0" rtl="0" algn="l">
              <a:lnSpc>
                <a:spcPct val="115000"/>
              </a:lnSpc>
              <a:spcBef>
                <a:spcPts val="1200"/>
              </a:spcBef>
              <a:spcAft>
                <a:spcPts val="0"/>
              </a:spcAft>
              <a:buNone/>
            </a:pPr>
            <a:r>
              <a:rPr lang="en" sz="3750">
                <a:solidFill>
                  <a:schemeClr val="dk1"/>
                </a:solidFill>
              </a:rPr>
              <a:t>The political cartoon on the right is from the August 13, 1910 issues of the </a:t>
            </a:r>
            <a:r>
              <a:rPr i="1" lang="en" sz="3750">
                <a:solidFill>
                  <a:schemeClr val="dk1"/>
                </a:solidFill>
              </a:rPr>
              <a:t>San Francisco Call</a:t>
            </a:r>
            <a:r>
              <a:rPr lang="en" sz="3750">
                <a:solidFill>
                  <a:schemeClr val="dk1"/>
                </a:solidFill>
              </a:rPr>
              <a:t>, a popular newspaper. What does it show about popular attitudes toward Indian immigrants, aka Hindus? How does this compare to political cartoons from the 1800s about Chinese immigrants and laborers (see next slide)?</a:t>
            </a:r>
            <a:endParaRPr sz="3750">
              <a:solidFill>
                <a:schemeClr val="dk1"/>
              </a:solidFill>
            </a:endParaRPr>
          </a:p>
          <a:p>
            <a:pPr indent="0" lvl="0" marL="0" rtl="0" algn="l">
              <a:spcBef>
                <a:spcPts val="1200"/>
              </a:spcBef>
              <a:spcAft>
                <a:spcPts val="1200"/>
              </a:spcAft>
              <a:buNone/>
            </a:pPr>
            <a:r>
              <a:rPr lang="en" sz="3750">
                <a:solidFill>
                  <a:schemeClr val="dk1"/>
                </a:solidFill>
              </a:rPr>
              <a:t>Image from Ogden (2012), p. 171</a:t>
            </a:r>
            <a:endParaRPr sz="3750">
              <a:solidFill>
                <a:schemeClr val="dk1"/>
              </a:solidFill>
            </a:endParaRPr>
          </a:p>
        </p:txBody>
      </p:sp>
      <p:pic>
        <p:nvPicPr>
          <p:cNvPr id="101" name="Google Shape;101;p19"/>
          <p:cNvPicPr preferRelativeResize="0"/>
          <p:nvPr/>
        </p:nvPicPr>
        <p:blipFill rotWithShape="1">
          <a:blip r:embed="rId3">
            <a:alphaModFix/>
          </a:blip>
          <a:srcRect b="15561" l="0" r="0" t="0"/>
          <a:stretch/>
        </p:blipFill>
        <p:spPr>
          <a:xfrm>
            <a:off x="4921200" y="0"/>
            <a:ext cx="347212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174600"/>
            <a:ext cx="4793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200"/>
              <a:t>The Great Fear of the Period (1860s) and </a:t>
            </a:r>
            <a:r>
              <a:rPr b="1" lang="en" sz="2200"/>
              <a:t>The Chinese Question (1871)</a:t>
            </a:r>
            <a:endParaRPr b="1" sz="2200"/>
          </a:p>
        </p:txBody>
      </p:sp>
      <p:pic>
        <p:nvPicPr>
          <p:cNvPr id="107" name="Google Shape;107;p20"/>
          <p:cNvPicPr preferRelativeResize="0"/>
          <p:nvPr/>
        </p:nvPicPr>
        <p:blipFill>
          <a:blip r:embed="rId3">
            <a:alphaModFix/>
          </a:blip>
          <a:stretch>
            <a:fillRect/>
          </a:stretch>
        </p:blipFill>
        <p:spPr>
          <a:xfrm>
            <a:off x="5262558" y="0"/>
            <a:ext cx="3478817" cy="5143501"/>
          </a:xfrm>
          <a:prstGeom prst="rect">
            <a:avLst/>
          </a:prstGeom>
          <a:noFill/>
          <a:ln>
            <a:noFill/>
          </a:ln>
        </p:spPr>
      </p:pic>
      <p:pic>
        <p:nvPicPr>
          <p:cNvPr id="108" name="Google Shape;108;p20"/>
          <p:cNvPicPr preferRelativeResize="0"/>
          <p:nvPr/>
        </p:nvPicPr>
        <p:blipFill>
          <a:blip r:embed="rId4">
            <a:alphaModFix/>
          </a:blip>
          <a:stretch>
            <a:fillRect/>
          </a:stretch>
        </p:blipFill>
        <p:spPr>
          <a:xfrm>
            <a:off x="445525" y="1082700"/>
            <a:ext cx="4374064" cy="3929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1"/>
          <p:cNvPicPr preferRelativeResize="0"/>
          <p:nvPr/>
        </p:nvPicPr>
        <p:blipFill>
          <a:blip r:embed="rId3">
            <a:alphaModFix/>
          </a:blip>
          <a:stretch>
            <a:fillRect/>
          </a:stretch>
        </p:blipFill>
        <p:spPr>
          <a:xfrm>
            <a:off x="813375" y="47975"/>
            <a:ext cx="3665525" cy="5018025"/>
          </a:xfrm>
          <a:prstGeom prst="rect">
            <a:avLst/>
          </a:prstGeom>
          <a:noFill/>
          <a:ln>
            <a:noFill/>
          </a:ln>
        </p:spPr>
      </p:pic>
      <p:pic>
        <p:nvPicPr>
          <p:cNvPr id="114" name="Google Shape;114;p21"/>
          <p:cNvPicPr preferRelativeResize="0"/>
          <p:nvPr/>
        </p:nvPicPr>
        <p:blipFill rotWithShape="1">
          <a:blip r:embed="rId4">
            <a:alphaModFix/>
          </a:blip>
          <a:srcRect b="15561" l="0" r="0" t="0"/>
          <a:stretch/>
        </p:blipFill>
        <p:spPr>
          <a:xfrm>
            <a:off x="4921200" y="0"/>
            <a:ext cx="3472128"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